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sldIdLst>
    <p:sldId id="256" r:id="rId2"/>
    <p:sldId id="275" r:id="rId3"/>
    <p:sldId id="284" r:id="rId4"/>
    <p:sldId id="258" r:id="rId5"/>
    <p:sldId id="261" r:id="rId6"/>
    <p:sldId id="259" r:id="rId7"/>
    <p:sldId id="257" r:id="rId8"/>
    <p:sldId id="306" r:id="rId9"/>
    <p:sldId id="307" r:id="rId10"/>
    <p:sldId id="260" r:id="rId11"/>
    <p:sldId id="262" r:id="rId12"/>
    <p:sldId id="263" r:id="rId13"/>
    <p:sldId id="272" r:id="rId14"/>
    <p:sldId id="266" r:id="rId15"/>
    <p:sldId id="265" r:id="rId16"/>
    <p:sldId id="264" r:id="rId17"/>
    <p:sldId id="278" r:id="rId18"/>
    <p:sldId id="309" r:id="rId19"/>
    <p:sldId id="273" r:id="rId20"/>
    <p:sldId id="268" r:id="rId21"/>
    <p:sldId id="267" r:id="rId22"/>
    <p:sldId id="269" r:id="rId23"/>
    <p:sldId id="271" r:id="rId24"/>
    <p:sldId id="274" r:id="rId25"/>
    <p:sldId id="276" r:id="rId26"/>
    <p:sldId id="277" r:id="rId27"/>
    <p:sldId id="279" r:id="rId28"/>
    <p:sldId id="280" r:id="rId29"/>
    <p:sldId id="281" r:id="rId30"/>
    <p:sldId id="282" r:id="rId31"/>
    <p:sldId id="283" r:id="rId32"/>
    <p:sldId id="286" r:id="rId33"/>
    <p:sldId id="287" r:id="rId34"/>
    <p:sldId id="288" r:id="rId35"/>
    <p:sldId id="290" r:id="rId36"/>
    <p:sldId id="291" r:id="rId37"/>
    <p:sldId id="293" r:id="rId38"/>
    <p:sldId id="294" r:id="rId39"/>
    <p:sldId id="292" r:id="rId40"/>
    <p:sldId id="295" r:id="rId41"/>
    <p:sldId id="296" r:id="rId42"/>
    <p:sldId id="297" r:id="rId43"/>
    <p:sldId id="289" r:id="rId44"/>
    <p:sldId id="299" r:id="rId45"/>
    <p:sldId id="301" r:id="rId46"/>
    <p:sldId id="303" r:id="rId47"/>
    <p:sldId id="304" r:id="rId48"/>
    <p:sldId id="300" r:id="rId49"/>
    <p:sldId id="305" r:id="rId50"/>
    <p:sldId id="298" r:id="rId51"/>
    <p:sldId id="302" r:id="rId52"/>
    <p:sldId id="285" r:id="rId5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671"/>
    <a:srgbClr val="FFEB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82932" autoAdjust="0"/>
  </p:normalViewPr>
  <p:slideViewPr>
    <p:cSldViewPr>
      <p:cViewPr varScale="1">
        <p:scale>
          <a:sx n="96" d="100"/>
          <a:sy n="96" d="100"/>
        </p:scale>
        <p:origin x="-2064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268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D86B32-7720-4E33-AEC2-2812AF876771}" type="datetimeFigureOut">
              <a:rPr lang="ru-RU" smtClean="0"/>
              <a:t>19.12.2018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53305-7E1E-44A2-9A3D-B0912FB457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731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NN – Neural Nets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53305-7E1E-44A2-9A3D-B0912FB4570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787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material is based on STATS315B course with </a:t>
            </a:r>
            <a:r>
              <a:rPr lang="en-US" dirty="0" err="1" smtClean="0"/>
              <a:t>J.H.Friedman</a:t>
            </a:r>
            <a:r>
              <a:rPr lang="en-US" dirty="0" smtClean="0"/>
              <a:t> from Stanford.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general plan is…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53305-7E1E-44A2-9A3D-B0912FB45703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9584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some history.</a:t>
            </a:r>
            <a:r>
              <a:rPr lang="en-US" baseline="0" dirty="0" smtClean="0"/>
              <a:t> And know we dive into Classification And Regression Trees (CART) for regression.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53305-7E1E-44A2-9A3D-B0912FB45703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1676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53305-7E1E-44A2-9A3D-B0912FB45703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9005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J.Friedman</a:t>
            </a:r>
            <a:r>
              <a:rPr lang="en-US" dirty="0" smtClean="0"/>
              <a:t> </a:t>
            </a:r>
            <a:r>
              <a:rPr lang="en-US" dirty="0" smtClean="0"/>
              <a:t>mentioned in</a:t>
            </a:r>
            <a:r>
              <a:rPr lang="en-US" baseline="0" dirty="0" smtClean="0"/>
              <a:t> his lectures that it’s possible to convert attribute value into proximity in some way.</a:t>
            </a:r>
          </a:p>
          <a:p>
            <a:r>
              <a:rPr lang="en-US" baseline="0" dirty="0" smtClean="0"/>
              <a:t>And reverse mapping from proximity to attribute-value is also possible, but it can be hard. (what is important is not impossible)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53305-7E1E-44A2-9A3D-B0912FB45703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04972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53305-7E1E-44A2-9A3D-B0912FB45703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86232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type of variables</a:t>
            </a:r>
            <a:r>
              <a:rPr lang="en-US" baseline="0" dirty="0" smtClean="0"/>
              <a:t> can be in fact be as a predictor variable or outcome variable.</a:t>
            </a:r>
          </a:p>
          <a:p>
            <a:r>
              <a:rPr lang="en-US" baseline="0" dirty="0" smtClean="0"/>
              <a:t>The two most popular form of problems in supervised learning: are regression (when outcome is interval) and classification (when outcome is factorial).</a:t>
            </a:r>
          </a:p>
          <a:p>
            <a:r>
              <a:rPr lang="en-US" baseline="0" dirty="0" smtClean="0"/>
              <a:t>But there are some subtleties – if you interesting not in class but probability of each class – then it’s a regression, even it sound like classification.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Ordinal has </a:t>
            </a:r>
            <a:r>
              <a:rPr lang="en-US" baseline="0" dirty="0" err="1" smtClean="0"/>
              <a:t>subsclasses</a:t>
            </a:r>
            <a:r>
              <a:rPr lang="en-US" baseline="0" dirty="0" smtClean="0"/>
              <a:t> – </a:t>
            </a:r>
            <a:r>
              <a:rPr lang="en-US" b="1" baseline="0" dirty="0" smtClean="0"/>
              <a:t>ranks</a:t>
            </a:r>
            <a:r>
              <a:rPr lang="en-US" baseline="0" dirty="0" smtClean="0"/>
              <a:t>. It’s a 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in which number of values equal to number of observations.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binary {0,1}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endParaRPr lang="ru-RU" dirty="0" smtClean="0"/>
          </a:p>
          <a:p>
            <a:endParaRPr lang="en-US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53305-7E1E-44A2-9A3D-B0912FB45703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50937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53305-7E1E-44A2-9A3D-B0912FB45703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23279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(2)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also know as “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conjective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rule.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coplicated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53305-7E1E-44A2-9A3D-B0912FB45703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44100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53305-7E1E-44A2-9A3D-B0912FB45703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1556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53305-7E1E-44A2-9A3D-B0912FB45703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0146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material is based on STATS315B course with </a:t>
            </a:r>
            <a:r>
              <a:rPr lang="en-US" dirty="0" err="1" smtClean="0"/>
              <a:t>J.H.Friedman</a:t>
            </a:r>
            <a:r>
              <a:rPr lang="en-US" dirty="0" smtClean="0"/>
              <a:t> from Stanford.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general plan is…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53305-7E1E-44A2-9A3D-B0912FB45703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95845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53305-7E1E-44A2-9A3D-B0912FB45703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97992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53305-7E1E-44A2-9A3D-B0912FB45703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57672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the way: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collapsing does not happened in the node </a:t>
            </a:r>
            <a:r>
              <a:rPr lang="en-US" sz="1200" b="1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en-US" sz="120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then it doesn’t mean then it will not happened in more up level </a:t>
            </a:r>
            <a:endParaRPr lang="ru-RU" sz="1200" u="non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53305-7E1E-44A2-9A3D-B0912FB45703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4606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53305-7E1E-44A2-9A3D-B0912FB45703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16238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53305-7E1E-44A2-9A3D-B0912FB45703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4327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53305-7E1E-44A2-9A3D-B0912FB45703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7448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53305-7E1E-44A2-9A3D-B0912FB45703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4241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Model or pattern structure can be in two types</a:t>
            </a:r>
            <a:r>
              <a:rPr lang="en-US" baseline="0" dirty="0" smtClean="0"/>
              <a:t> – of parametric space from non-parametric space. </a:t>
            </a:r>
            <a:r>
              <a:rPr lang="en-US" baseline="0" dirty="0" err="1" smtClean="0"/>
              <a:t>Exampe</a:t>
            </a:r>
            <a:r>
              <a:rPr lang="en-US" baseline="0" dirty="0" smtClean="0"/>
              <a:t> of parametric functions: all linear functions, or polynomial up to fixed degree.</a:t>
            </a:r>
          </a:p>
          <a:p>
            <a:pPr marL="0" indent="0">
              <a:buNone/>
            </a:pPr>
            <a:r>
              <a:rPr lang="en-US" baseline="0" dirty="0" smtClean="0"/>
              <a:t>No-parametric is functions like with finite L2 norm</a:t>
            </a:r>
          </a:p>
          <a:p>
            <a:pPr marL="228600" indent="-228600"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Generally</a:t>
            </a:r>
            <a:r>
              <a:rPr lang="en-US" baseline="0" dirty="0" smtClean="0"/>
              <a:t> speaking people really do not design Loss criteria but almost always they use some well-known loss. </a:t>
            </a:r>
            <a:r>
              <a:rPr lang="en-US" dirty="0" smtClean="0"/>
              <a:t>Score</a:t>
            </a:r>
            <a:r>
              <a:rPr lang="en-US" baseline="0" dirty="0" smtClean="0"/>
              <a:t> criteria is expected loss on population.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it’s very counter-intuitive but in fact sample-based loss on data is not </a:t>
            </a: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best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surrogate for theoretical population loss. </a:t>
            </a:r>
          </a:p>
          <a:p>
            <a:pPr marL="228600" indent="-228600">
              <a:buAutoNum type="arabicPeriod"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 the hardest part as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Jerome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H.Friedman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stated is 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part#3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Different</a:t>
            </a:r>
            <a:r>
              <a:rPr lang="en-US" baseline="0" dirty="0" smtClean="0"/>
              <a:t> procedures can differ in any or all of the above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The questions why non direct approximation of score on population is always work worst is complicated question.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53305-7E1E-44A2-9A3D-B0912FB45703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3992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Before diving into details I want to mention</a:t>
            </a:r>
            <a:r>
              <a:rPr lang="en-US" baseline="0" dirty="0" smtClean="0"/>
              <a:t> several things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53305-7E1E-44A2-9A3D-B0912FB45703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8616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53305-7E1E-44A2-9A3D-B0912FB45703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7142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Probably ask people in the room – can convex functions</a:t>
            </a:r>
            <a:r>
              <a:rPr lang="en-US" baseline="0" dirty="0" smtClean="0"/>
              <a:t> be </a:t>
            </a:r>
            <a:r>
              <a:rPr lang="en-US" baseline="0" dirty="0" err="1" smtClean="0"/>
              <a:t>discontinious</a:t>
            </a:r>
            <a:r>
              <a:rPr lang="en-US" baseline="0" dirty="0" smtClean="0"/>
              <a:t> ?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53305-7E1E-44A2-9A3D-B0912FB45703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1490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53305-7E1E-44A2-9A3D-B0912FB45703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1397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would like to get something like F*,</a:t>
            </a:r>
            <a:r>
              <a:rPr lang="en-US" baseline="0" dirty="0" smtClean="0"/>
              <a:t> or take the function within function class which is more near to F*, but we have a lot of problems.</a:t>
            </a:r>
          </a:p>
          <a:p>
            <a:pPr marL="0" indent="0">
              <a:buNone/>
            </a:pPr>
            <a:r>
              <a:rPr lang="en-US" baseline="0" dirty="0" smtClean="0"/>
              <a:t>We use </a:t>
            </a:r>
            <a:r>
              <a:rPr lang="en-US" b="1" baseline="0" dirty="0" smtClean="0"/>
              <a:t>data</a:t>
            </a:r>
            <a:r>
              <a:rPr lang="en-US" baseline="0" dirty="0" smtClean="0"/>
              <a:t> to minimum empirical risk minimization on population. We don’t know (X,Y) distribution.</a:t>
            </a:r>
          </a:p>
          <a:p>
            <a:pPr marL="0" indent="0">
              <a:buNone/>
            </a:pPr>
            <a:r>
              <a:rPr lang="en-US" baseline="0" dirty="0" smtClean="0"/>
              <a:t>Data to optimization score criteria is random. So obtained function is random function and from train to train we </a:t>
            </a:r>
            <a:r>
              <a:rPr lang="en-US" b="1" baseline="0" dirty="0" smtClean="0"/>
              <a:t>will get different answers</a:t>
            </a:r>
            <a:r>
              <a:rPr lang="en-US" baseline="0" dirty="0" smtClean="0"/>
              <a:t>.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And the real thing that we consider not </a:t>
            </a:r>
            <a:r>
              <a:rPr lang="en-US" b="1" baseline="0" dirty="0" smtClean="0"/>
              <a:t>function space</a:t>
            </a:r>
            <a:r>
              <a:rPr lang="en-US" baseline="0" dirty="0" smtClean="0"/>
              <a:t>, but </a:t>
            </a:r>
            <a:r>
              <a:rPr lang="en-US" baseline="0" dirty="0" err="1" smtClean="0"/>
              <a:t>seqeunce</a:t>
            </a:r>
            <a:r>
              <a:rPr lang="en-US" baseline="0" dirty="0" smtClean="0"/>
              <a:t> </a:t>
            </a:r>
            <a:r>
              <a:rPr lang="en-US" baseline="0" dirty="0" smtClean="0"/>
              <a:t>of nested </a:t>
            </a:r>
            <a:r>
              <a:rPr lang="en-US" b="1" baseline="0" dirty="0" smtClean="0"/>
              <a:t>function spaces</a:t>
            </a:r>
            <a:r>
              <a:rPr lang="en-US" baseline="0" dirty="0" smtClean="0"/>
              <a:t>.</a:t>
            </a:r>
          </a:p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53305-7E1E-44A2-9A3D-B0912FB45703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5508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DF5D1-C011-42BA-ACD0-4E9F5A024B93}" type="datetimeFigureOut">
              <a:rPr lang="ru-RU" smtClean="0"/>
              <a:t>19.12.2018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Прямоугольник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DF5D1-C011-42BA-ACD0-4E9F5A024B93}" type="datetimeFigureOut">
              <a:rPr lang="ru-RU" smtClean="0"/>
              <a:t>19.12.2018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DF5D1-C011-42BA-ACD0-4E9F5A024B93}" type="datetimeFigureOut">
              <a:rPr lang="ru-RU" smtClean="0"/>
              <a:t>19.12.2018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DF5D1-C011-42BA-ACD0-4E9F5A024B93}" type="datetimeFigureOut">
              <a:rPr lang="ru-RU" smtClean="0"/>
              <a:t>19.12.2018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DF5D1-C011-42BA-ACD0-4E9F5A024B93}" type="datetimeFigureOut">
              <a:rPr lang="ru-RU" smtClean="0"/>
              <a:t>19.12.2018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DF5D1-C011-42BA-ACD0-4E9F5A024B93}" type="datetimeFigureOut">
              <a:rPr lang="ru-RU" smtClean="0"/>
              <a:t>19.12.2018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DF5D1-C011-42BA-ACD0-4E9F5A024B93}" type="datetimeFigureOut">
              <a:rPr lang="ru-RU" smtClean="0"/>
              <a:t>19.12.2018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DF5D1-C011-42BA-ACD0-4E9F5A024B93}" type="datetimeFigureOut">
              <a:rPr lang="ru-RU" smtClean="0"/>
              <a:t>19.12.2018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DF5D1-C011-42BA-ACD0-4E9F5A024B93}" type="datetimeFigureOut">
              <a:rPr lang="ru-RU" smtClean="0"/>
              <a:t>19.12.2018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DF5D1-C011-42BA-ACD0-4E9F5A024B93}" type="datetimeFigureOut">
              <a:rPr lang="ru-RU" smtClean="0"/>
              <a:t>19.12.2018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3EA42-BA89-4D45-B3D1-7EC11C308921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6FADF5D1-C011-42BA-ACD0-4E9F5A024B93}" type="datetimeFigureOut">
              <a:rPr lang="ru-RU" smtClean="0"/>
              <a:t>19.12.2018</a:t>
            </a:fld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C453EA42-BA89-4D45-B3D1-7EC11C308921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Прямоугольник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6FADF5D1-C011-42BA-ACD0-4E9F5A024B93}" type="datetimeFigureOut">
              <a:rPr lang="ru-RU" smtClean="0"/>
              <a:t>19.12.2018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C453EA42-BA89-4D45-B3D1-7EC11C308921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-bruziuz@stanford.edu" TargetMode="External"/><Relationship Id="rId2" Type="http://schemas.openxmlformats.org/officeDocument/2006/relationships/hyperlink" Target="mailto:-kburlachenko@nvidia.com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-burlachenkok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11.png"/><Relationship Id="rId4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sites.google.com/site/burlachenkok/articles/decision-trees-parti-decision-trees-for-regression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hyperlink" Target="https://youtu.be/cHVpwyYU_LY?t=646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41e7hKAAPQ?t=6226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7772400" cy="2592288"/>
          </a:xfrm>
        </p:spPr>
        <p:txBody>
          <a:bodyPr>
            <a:noAutofit/>
          </a:bodyPr>
          <a:lstStyle/>
          <a:p>
            <a:r>
              <a:rPr lang="en-US" sz="2000" u="sng" dirty="0" smtClean="0"/>
              <a:t>Topic:</a:t>
            </a:r>
            <a:r>
              <a:rPr lang="en-US" sz="2000" dirty="0" smtClean="0"/>
              <a:t> </a:t>
            </a:r>
            <a:br>
              <a:rPr lang="en-US" sz="2000" dirty="0" smtClean="0"/>
            </a:br>
            <a:r>
              <a:rPr lang="en-US" sz="2000" dirty="0" smtClean="0"/>
              <a:t>“Story </a:t>
            </a:r>
            <a:r>
              <a:rPr lang="en-US" sz="2000" dirty="0"/>
              <a:t>about decision trees based on lectures </a:t>
            </a:r>
            <a:r>
              <a:rPr lang="en-US" sz="2000" dirty="0" smtClean="0"/>
              <a:t>from </a:t>
            </a:r>
            <a:r>
              <a:rPr lang="en-US" sz="2000" dirty="0"/>
              <a:t>one </a:t>
            </a:r>
            <a:r>
              <a:rPr lang="en-US" sz="2000" dirty="0" smtClean="0"/>
              <a:t>professor”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i="1" dirty="0" smtClean="0"/>
              <a:t>Konstantin </a:t>
            </a:r>
            <a:r>
              <a:rPr lang="en-US" sz="2000" i="1" dirty="0" err="1" smtClean="0"/>
              <a:t>Burlachenko</a:t>
            </a:r>
            <a:r>
              <a:rPr lang="en-US" sz="2000" i="1" dirty="0" smtClean="0"/>
              <a:t> </a:t>
            </a:r>
            <a:br>
              <a:rPr lang="en-US" sz="2000" i="1" dirty="0" smtClean="0"/>
            </a:br>
            <a:r>
              <a:rPr lang="en-US" sz="2000" i="1" dirty="0" smtClean="0"/>
              <a:t>  </a:t>
            </a:r>
            <a:r>
              <a:rPr lang="en-US" sz="2000" dirty="0" smtClean="0">
                <a:hlinkClick r:id="rId2"/>
              </a:rPr>
              <a:t>-kburlachenko@nvidia.com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  </a:t>
            </a:r>
            <a:r>
              <a:rPr lang="en-US" sz="2000" dirty="0" smtClean="0">
                <a:hlinkClick r:id="rId3"/>
              </a:rPr>
              <a:t>-bruziuz@stanford.edu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  </a:t>
            </a:r>
            <a:r>
              <a:rPr lang="en-US" sz="2000" dirty="0" smtClean="0">
                <a:hlinkClick r:id="rId4"/>
              </a:rPr>
              <a:t>-burlachenkok@gmail.com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81274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1. </a:t>
            </a:r>
            <a:r>
              <a:rPr lang="en-US" sz="3600" dirty="0" smtClean="0"/>
              <a:t>Some math optimization problems</a:t>
            </a:r>
            <a:r>
              <a:rPr lang="en-US" sz="3600" dirty="0"/>
              <a:t> </a:t>
            </a:r>
            <a:r>
              <a:rPr lang="en-US" sz="3600" dirty="0" smtClean="0"/>
              <a:t>around ML</a:t>
            </a:r>
            <a:endParaRPr lang="ru-RU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pPr marL="633222" indent="-514350">
                  <a:buAutoNum type="arabicPeriod"/>
                </a:pPr>
                <a:r>
                  <a:rPr lang="en-US" dirty="0" smtClean="0"/>
                  <a:t>If to be honest nobody knows </a:t>
                </a:r>
                <a:r>
                  <a:rPr lang="en-US" dirty="0" smtClean="0"/>
                  <a:t>how to deal with non-convex </a:t>
                </a:r>
                <a:r>
                  <a:rPr lang="en-US" dirty="0" smtClean="0"/>
                  <a:t>optimization in </a:t>
                </a:r>
                <a:r>
                  <a:rPr lang="en-US" i="1" dirty="0" smtClean="0"/>
                  <a:t>some general</a:t>
                </a:r>
                <a:r>
                  <a:rPr lang="en-US" dirty="0" smtClean="0"/>
                  <a:t> way (we know how solve near 5 non-trivial non-convex problems). But Decision Trees or Neural Nets (even with simple transfer/activation functions) is not part of it.</a:t>
                </a:r>
                <a:endParaRPr lang="en-US" dirty="0" smtClean="0"/>
              </a:p>
              <a:p>
                <a:pPr marL="633222" indent="-514350">
                  <a:buAutoNum type="arabicPeriod"/>
                </a:pPr>
                <a:endParaRPr lang="en-US" dirty="0" smtClean="0"/>
              </a:p>
              <a:p>
                <a:pPr marL="633222" indent="-514350">
                  <a:buAutoNum type="arabicPeriod"/>
                </a:pPr>
                <a:r>
                  <a:rPr lang="en-US" dirty="0"/>
                  <a:t>If to be honest </a:t>
                </a:r>
                <a:r>
                  <a:rPr lang="en-US" dirty="0" smtClean="0"/>
                  <a:t>convex </a:t>
                </a:r>
                <a:r>
                  <a:rPr lang="en-US" dirty="0" smtClean="0"/>
                  <a:t>optimization can be solved effectively, but solving </a:t>
                </a:r>
                <a:r>
                  <a:rPr lang="en-US" i="1" dirty="0" smtClean="0"/>
                  <a:t>Stochastic Convex Optimization</a:t>
                </a:r>
                <a:r>
                  <a:rPr lang="en-US" dirty="0" smtClean="0"/>
                  <a:t> in open research </a:t>
                </a:r>
                <a:r>
                  <a:rPr lang="en-US" dirty="0" smtClean="0"/>
                  <a:t>topic.</a:t>
                </a:r>
                <a:endParaRPr lang="en-US" dirty="0" smtClean="0"/>
              </a:p>
              <a:p>
                <a:pPr marL="633222" indent="-514350">
                  <a:buAutoNum type="arabicPeriod"/>
                </a:pPr>
                <a:endParaRPr lang="en-US" dirty="0" smtClean="0"/>
              </a:p>
              <a:p>
                <a:pPr marL="633222" indent="-514350">
                  <a:buAutoNum type="arabicPeriod"/>
                </a:pPr>
                <a:r>
                  <a:rPr lang="en-US" dirty="0" smtClean="0"/>
                  <a:t>Combinatorial optimization is even more hard (computationally</a:t>
                </a:r>
                <a:r>
                  <a:rPr lang="en-US" dirty="0" smtClean="0"/>
                  <a:t>). Unfortunately there </a:t>
                </a:r>
                <a:r>
                  <a:rPr lang="en-US" dirty="0" smtClean="0"/>
                  <a:t>are </a:t>
                </a:r>
                <a:r>
                  <a:rPr lang="en-US" u="sng" dirty="0" smtClean="0"/>
                  <a:t>no</a:t>
                </a:r>
                <a:r>
                  <a:rPr lang="en-US" dirty="0" smtClean="0"/>
                  <a:t> general methods </a:t>
                </a:r>
                <a:r>
                  <a:rPr lang="en-US" dirty="0" smtClean="0"/>
                  <a:t>when </a:t>
                </a:r>
                <a:r>
                  <a:rPr lang="en-US" dirty="0" err="1" smtClean="0"/>
                  <a:t>boolean</a:t>
                </a:r>
                <a:r>
                  <a:rPr lang="en-US" dirty="0" smtClean="0"/>
                  <a:t>/integer </a:t>
                </a:r>
                <a:r>
                  <a:rPr lang="en-US" dirty="0" smtClean="0"/>
                  <a:t>variables </a:t>
                </a:r>
                <a:r>
                  <a:rPr lang="en-US" dirty="0" smtClean="0"/>
                  <a:t>come into play which </a:t>
                </a:r>
                <a:r>
                  <a:rPr lang="en-US" dirty="0" smtClean="0"/>
                  <a:t>always work </a:t>
                </a:r>
                <a:r>
                  <a:rPr lang="en-US" dirty="0" smtClean="0"/>
                  <a:t>in polynomial time (even for simple problems like Integer LP) and </a:t>
                </a:r>
                <a:r>
                  <a:rPr lang="en-US" u="sng" dirty="0" smtClean="0"/>
                  <a:t>solves problem exactly</a:t>
                </a:r>
                <a:r>
                  <a:rPr lang="en-US" dirty="0" smtClean="0"/>
                  <a:t>.</a:t>
                </a:r>
                <a:endParaRPr lang="en-US" dirty="0" smtClean="0"/>
              </a:p>
              <a:p>
                <a:pPr marL="633222" indent="-514350">
                  <a:buAutoNum type="arabicPeriod"/>
                </a:pPr>
                <a:endParaRPr lang="en-US" dirty="0" smtClean="0"/>
              </a:p>
              <a:p>
                <a:pPr marL="633222" indent="-514350">
                  <a:buAutoNum type="arabicPeriod"/>
                </a:pPr>
                <a:r>
                  <a:rPr lang="en-US" dirty="0" smtClean="0"/>
                  <a:t> </a:t>
                </a:r>
                <a:r>
                  <a:rPr lang="en-US" dirty="0" err="1" smtClean="0"/>
                  <a:t>A.V.Gasnikov</a:t>
                </a:r>
                <a:r>
                  <a:rPr lang="en-US" dirty="0" smtClean="0"/>
                  <a:t> mentioned in one of his videos from </a:t>
                </a:r>
                <a:r>
                  <a:rPr lang="en-US" dirty="0" err="1" smtClean="0"/>
                  <a:t>mathnet</a:t>
                </a:r>
                <a:r>
                  <a:rPr lang="en-US" dirty="0" smtClean="0"/>
                  <a:t> that nobody have built any kind of theory on (sub)gradient for non-convex </a:t>
                </a:r>
                <a:r>
                  <a:rPr lang="en-US" dirty="0" smtClean="0"/>
                  <a:t>functions</a:t>
                </a:r>
              </a:p>
              <a:p>
                <a:pPr marL="633222" indent="-514350">
                  <a:buAutoNum type="arabicPeriod"/>
                </a:pPr>
                <a:endParaRPr lang="en-US" dirty="0"/>
              </a:p>
              <a:p>
                <a:pPr marL="633222" indent="-514350">
                  <a:buAutoNum type="arabicPeriod"/>
                </a:pPr>
                <a:r>
                  <a:rPr lang="en-US" dirty="0" smtClean="0"/>
                  <a:t>Global Optimization technics for </a:t>
                </a:r>
                <a:r>
                  <a:rPr lang="en-US" u="sng" dirty="0" smtClean="0"/>
                  <a:t>non-convex optimization</a:t>
                </a:r>
                <a:r>
                  <a:rPr lang="en-US" dirty="0" smtClean="0"/>
                  <a:t> (like </a:t>
                </a:r>
                <a:r>
                  <a:rPr lang="en-US" i="1" dirty="0" smtClean="0"/>
                  <a:t>Branch and Bound</a:t>
                </a:r>
                <a:r>
                  <a:rPr lang="en-US" dirty="0" smtClean="0"/>
                  <a:t>) </a:t>
                </a:r>
                <a:r>
                  <a:rPr lang="en-US" u="sng" dirty="0" smtClean="0"/>
                  <a:t>are exist</a:t>
                </a:r>
                <a:r>
                  <a:rPr lang="en-US" dirty="0" smtClean="0"/>
                  <a:t> and are based on convex optimization. But they are very slow. In worst case they take computation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~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𝑛𝑢𝑚𝑏𝑒𝑟</m:t>
                        </m:r>
                        <m:r>
                          <a:rPr lang="en-US" b="0" i="1" smtClean="0">
                            <a:latin typeface="Cambria Math"/>
                          </a:rPr>
                          <m:t>_</m:t>
                        </m:r>
                        <m:r>
                          <a:rPr lang="en-US" b="0" i="1" smtClean="0">
                            <a:latin typeface="Cambria Math"/>
                          </a:rPr>
                          <m:t>𝑜𝑓</m:t>
                        </m:r>
                        <m:r>
                          <a:rPr lang="en-US" b="0" i="1" smtClean="0">
                            <a:latin typeface="Cambria Math"/>
                          </a:rPr>
                          <m:t>_</m:t>
                        </m:r>
                        <m:r>
                          <a:rPr lang="en-US" b="0" i="1" smtClean="0">
                            <a:latin typeface="Cambria Math"/>
                          </a:rPr>
                          <m:t>𝑣𝑎𝑟𝑖𝑎𝑏𝑙𝑒𝑠</m:t>
                        </m:r>
                      </m:sup>
                    </m:sSup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659" r="-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155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1</a:t>
            </a:r>
            <a:r>
              <a:rPr lang="en-US" sz="3600" dirty="0" smtClean="0"/>
              <a:t>. What is Machine Learning</a:t>
            </a:r>
            <a:endParaRPr lang="ru-RU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pPr marL="633222" indent="-514350">
                  <a:buFont typeface="+mj-lt"/>
                  <a:buAutoNum type="arabicPeriod"/>
                </a:pPr>
                <a:r>
                  <a:rPr lang="en-US" dirty="0" smtClean="0"/>
                  <a:t>Methods developed in Machine Learning originally was heuristics</a:t>
                </a:r>
              </a:p>
              <a:p>
                <a:pPr marL="633222" indent="-514350">
                  <a:buFont typeface="+mj-lt"/>
                  <a:buAutoNum type="arabicPeriod"/>
                </a:pPr>
                <a:endParaRPr lang="en-US" dirty="0" smtClean="0"/>
              </a:p>
              <a:p>
                <a:pPr marL="633222" indent="-514350">
                  <a:buFont typeface="+mj-lt"/>
                  <a:buAutoNum type="arabicPeriod"/>
                </a:pPr>
                <a:r>
                  <a:rPr lang="en-US" dirty="0" smtClean="0"/>
                  <a:t>“</a:t>
                </a:r>
                <a:r>
                  <a:rPr lang="en-US" i="1" dirty="0" smtClean="0"/>
                  <a:t>This </a:t>
                </a:r>
                <a:r>
                  <a:rPr lang="en-US" i="1" dirty="0" smtClean="0"/>
                  <a:t>method of study </a:t>
                </a:r>
                <a:r>
                  <a:rPr lang="en-US" i="1" dirty="0" err="1" smtClean="0"/>
                  <a:t>phenomens</a:t>
                </a:r>
                <a:r>
                  <a:rPr lang="en-US" i="1" dirty="0" smtClean="0"/>
                  <a:t> </a:t>
                </a:r>
                <a:r>
                  <a:rPr lang="en-US" i="1" dirty="0" smtClean="0"/>
                  <a:t> is </a:t>
                </a:r>
                <a:r>
                  <a:rPr lang="en-US" i="1" dirty="0" smtClean="0"/>
                  <a:t>terribly </a:t>
                </a:r>
                <a:r>
                  <a:rPr lang="en-US" i="1" dirty="0" err="1" smtClean="0"/>
                  <a:t>successfull</a:t>
                </a:r>
                <a:r>
                  <a:rPr lang="en-US" i="1" dirty="0"/>
                  <a:t>” </a:t>
                </a:r>
                <a:r>
                  <a:rPr lang="en-US" i="1" dirty="0" smtClean="0"/>
                  <a:t>- </a:t>
                </a:r>
                <a:r>
                  <a:rPr lang="en-US" i="1" dirty="0" err="1" smtClean="0"/>
                  <a:t>J.Friedman</a:t>
                </a:r>
                <a:endParaRPr lang="en-US" i="1" dirty="0" smtClean="0"/>
              </a:p>
              <a:p>
                <a:pPr marL="633222" indent="-514350">
                  <a:buFont typeface="+mj-lt"/>
                  <a:buAutoNum type="arabicPeriod"/>
                </a:pPr>
                <a:endParaRPr lang="en-US" i="1" dirty="0" smtClean="0"/>
              </a:p>
              <a:p>
                <a:pPr marL="633222" indent="-514350">
                  <a:buFont typeface="+mj-lt"/>
                  <a:buAutoNum type="arabicPeriod"/>
                </a:pPr>
                <a:r>
                  <a:rPr lang="en-US" i="1" dirty="0" smtClean="0"/>
                  <a:t>“Theory is very thin, but engineers and computer science does not require deep theory too much” – </a:t>
                </a:r>
                <a:r>
                  <a:rPr lang="en-US" i="1" dirty="0" err="1" smtClean="0"/>
                  <a:t>J.Friedman</a:t>
                </a:r>
                <a:endParaRPr lang="en-US" i="1" dirty="0" smtClean="0"/>
              </a:p>
              <a:p>
                <a:pPr marL="633222" indent="-514350">
                  <a:buFont typeface="+mj-lt"/>
                  <a:buAutoNum type="arabicPeriod"/>
                </a:pPr>
                <a:endParaRPr lang="en-US" i="1" dirty="0"/>
              </a:p>
              <a:p>
                <a:pPr marL="633222" indent="-514350">
                  <a:buFont typeface="+mj-lt"/>
                  <a:buAutoNum type="arabicPeriod"/>
                </a:pPr>
                <a:r>
                  <a:rPr lang="en-US" i="1" dirty="0" smtClean="0"/>
                  <a:t>“Some </a:t>
                </a:r>
                <a:r>
                  <a:rPr lang="en-US" i="1" dirty="0"/>
                  <a:t>methods need years of work to apply </a:t>
                </a:r>
                <a:r>
                  <a:rPr lang="en-US" i="1" dirty="0" smtClean="0"/>
                  <a:t>them in perfect way like NN” – </a:t>
                </a:r>
                <a:r>
                  <a:rPr lang="en-US" i="1" dirty="0" err="1" smtClean="0"/>
                  <a:t>J.Friedman</a:t>
                </a:r>
                <a:endParaRPr lang="en-US" i="1" dirty="0"/>
              </a:p>
              <a:p>
                <a:pPr marL="633222" indent="-514350">
                  <a:buFont typeface="+mj-lt"/>
                  <a:buAutoNum type="arabicPeriod"/>
                </a:pPr>
                <a:endParaRPr lang="en-US" i="1" dirty="0" smtClean="0"/>
              </a:p>
              <a:p>
                <a:pPr marL="633222" indent="-514350">
                  <a:buFont typeface="+mj-lt"/>
                  <a:buAutoNum type="arabicPeriod"/>
                </a:pPr>
                <a:r>
                  <a:rPr lang="en-US" i="1" dirty="0" smtClean="0"/>
                  <a:t>How </a:t>
                </a:r>
                <a:r>
                  <a:rPr lang="en-US" i="1" dirty="0" smtClean="0"/>
                  <a:t>people understand what method is good? Answer: Totally </a:t>
                </a:r>
                <a:r>
                  <a:rPr lang="en-US" i="1" dirty="0" smtClean="0"/>
                  <a:t>empirically.</a:t>
                </a:r>
              </a:p>
              <a:p>
                <a:pPr lvl="1"/>
                <a:r>
                  <a:rPr lang="en-US" i="1" dirty="0"/>
                  <a:t>It lead to fact that </a:t>
                </a:r>
                <a:r>
                  <a:rPr lang="en-US" i="1" u="sng" dirty="0"/>
                  <a:t>we should not over-interpret results</a:t>
                </a:r>
              </a:p>
              <a:p>
                <a:pPr lvl="1"/>
                <a:r>
                  <a:rPr lang="en-US" i="1" dirty="0"/>
                  <a:t>Situation depends: samples size, signal/noise ratio, target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𝐹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endParaRPr lang="en-US" i="1" dirty="0"/>
              </a:p>
              <a:p>
                <a:pPr marL="633222" indent="-514350">
                  <a:buFont typeface="+mj-lt"/>
                  <a:buAutoNum type="arabicPeriod"/>
                </a:pPr>
                <a:endParaRPr lang="en-US" i="1" dirty="0" smtClean="0"/>
              </a:p>
              <a:p>
                <a:pPr marL="633222" indent="-514350">
                  <a:buFont typeface="+mj-lt"/>
                  <a:buAutoNum type="arabicPeriod"/>
                </a:pPr>
                <a:r>
                  <a:rPr lang="en-US" dirty="0" smtClean="0"/>
                  <a:t>No </a:t>
                </a:r>
                <a:r>
                  <a:rPr lang="en-US" dirty="0"/>
                  <a:t>free </a:t>
                </a:r>
                <a:r>
                  <a:rPr lang="en-US" dirty="0" smtClean="0"/>
                  <a:t>lunch </a:t>
                </a:r>
                <a:r>
                  <a:rPr lang="en-US" dirty="0"/>
                  <a:t>result of David </a:t>
                </a:r>
                <a:r>
                  <a:rPr lang="en-US" dirty="0" err="1"/>
                  <a:t>Wolpert</a:t>
                </a:r>
                <a:r>
                  <a:rPr lang="en-US" dirty="0"/>
                  <a:t> and William </a:t>
                </a:r>
                <a:r>
                  <a:rPr lang="en-US" dirty="0" smtClean="0"/>
                  <a:t>Macready. </a:t>
                </a:r>
                <a:endParaRPr lang="en-US" dirty="0"/>
              </a:p>
              <a:p>
                <a:pPr marL="118872" indent="0">
                  <a:buNone/>
                </a:pPr>
                <a:endParaRPr lang="en-US" i="1" dirty="0" smtClean="0"/>
              </a:p>
              <a:p>
                <a:pPr marL="118872" indent="0">
                  <a:buNone/>
                </a:pPr>
                <a:r>
                  <a:rPr lang="en-US" i="1" dirty="0" smtClean="0"/>
                  <a:t>“If </a:t>
                </a:r>
                <a:r>
                  <a:rPr lang="en-US" i="1" dirty="0"/>
                  <a:t>try to apply two prediction schemas for all possible target functions and average the result then they will be equivalently </a:t>
                </a:r>
                <a:r>
                  <a:rPr lang="en-US" i="1" dirty="0" smtClean="0"/>
                  <a:t>bad”</a:t>
                </a:r>
                <a:endParaRPr lang="ru-RU" i="1" dirty="0" smtClean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659" r="-2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310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2. Search strategy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118872" indent="0">
              <a:buNone/>
            </a:pPr>
            <a:r>
              <a:rPr lang="en-US" dirty="0" smtClean="0"/>
              <a:t>Component which allow to find function which minimizes score on available data. </a:t>
            </a:r>
            <a:r>
              <a:rPr lang="en-US" dirty="0"/>
              <a:t> </a:t>
            </a:r>
            <a:r>
              <a:rPr lang="en-US" dirty="0" smtClean="0"/>
              <a:t>From point of view of </a:t>
            </a:r>
            <a:r>
              <a:rPr lang="en-US" dirty="0" err="1" smtClean="0"/>
              <a:t>J.Friedman</a:t>
            </a:r>
            <a:r>
              <a:rPr lang="en-US" dirty="0" smtClean="0"/>
              <a:t> the </a:t>
            </a:r>
            <a:r>
              <a:rPr lang="en-US" u="sng" dirty="0" smtClean="0"/>
              <a:t>real problem is with that</a:t>
            </a:r>
            <a:endParaRPr lang="en-US" dirty="0"/>
          </a:p>
          <a:p>
            <a:pPr marL="118872" indent="0">
              <a:buNone/>
            </a:pPr>
            <a:r>
              <a:rPr lang="en-US" i="1" u="sng" dirty="0" smtClean="0"/>
              <a:t>“</a:t>
            </a:r>
            <a:r>
              <a:rPr lang="en-US" i="1" u="sng" dirty="0"/>
              <a:t>Search strategy is </a:t>
            </a:r>
            <a:r>
              <a:rPr lang="en-US" i="1" u="sng" dirty="0" smtClean="0"/>
              <a:t>important. Without </a:t>
            </a:r>
            <a:r>
              <a:rPr lang="en-US" i="1" u="sng" dirty="0"/>
              <a:t>it defined previous steps has no </a:t>
            </a:r>
            <a:r>
              <a:rPr lang="en-US" i="1" u="sng" dirty="0" smtClean="0"/>
              <a:t>sense</a:t>
            </a:r>
            <a:r>
              <a:rPr lang="en-US" i="1" u="sng" dirty="0"/>
              <a:t>”</a:t>
            </a:r>
            <a:r>
              <a:rPr lang="en-US" u="sng" dirty="0"/>
              <a:t> </a:t>
            </a:r>
            <a:r>
              <a:rPr lang="en-US" dirty="0"/>
              <a:t>– </a:t>
            </a:r>
            <a:r>
              <a:rPr lang="en-US" dirty="0" err="1"/>
              <a:t>J.Friedman</a:t>
            </a:r>
            <a:endParaRPr lang="en-US" dirty="0"/>
          </a:p>
          <a:p>
            <a:pPr marL="118872" indent="0">
              <a:buNone/>
            </a:pPr>
            <a:endParaRPr lang="en-US" dirty="0" smtClean="0"/>
          </a:p>
          <a:p>
            <a:pPr marL="633222" indent="-514350">
              <a:buAutoNum type="arabicPeriod"/>
            </a:pPr>
            <a:r>
              <a:rPr lang="en-US" dirty="0" smtClean="0"/>
              <a:t>Unfortunately in case of </a:t>
            </a:r>
            <a:r>
              <a:rPr lang="en-US" u="sng" dirty="0" smtClean="0"/>
              <a:t>decision tree </a:t>
            </a:r>
            <a:r>
              <a:rPr lang="en-US" dirty="0" smtClean="0"/>
              <a:t>and </a:t>
            </a:r>
            <a:r>
              <a:rPr lang="en-US" u="sng" dirty="0" smtClean="0"/>
              <a:t>neural nets </a:t>
            </a:r>
            <a:r>
              <a:rPr lang="en-US" dirty="0" smtClean="0"/>
              <a:t>- </a:t>
            </a:r>
            <a:r>
              <a:rPr lang="en-US" dirty="0" err="1" smtClean="0"/>
              <a:t>arised</a:t>
            </a:r>
            <a:r>
              <a:rPr lang="en-US" dirty="0" smtClean="0"/>
              <a:t> optimization problem is </a:t>
            </a:r>
            <a:r>
              <a:rPr lang="en-US" b="1" dirty="0" smtClean="0"/>
              <a:t>non-convex</a:t>
            </a:r>
            <a:r>
              <a:rPr lang="en-US" dirty="0" smtClean="0"/>
              <a:t> in parameters(variables)</a:t>
            </a:r>
          </a:p>
          <a:p>
            <a:pPr marL="633222" indent="-514350">
              <a:buAutoNum type="arabicPeriod"/>
            </a:pPr>
            <a:endParaRPr lang="en-US" dirty="0" smtClean="0"/>
          </a:p>
          <a:p>
            <a:pPr marL="633222" indent="-514350">
              <a:buAutoNum type="arabicPeriod"/>
            </a:pPr>
            <a:r>
              <a:rPr lang="en-US" dirty="0" smtClean="0"/>
              <a:t>One possible is global optimization but in business of Machine Learning people mostly use greedy methods</a:t>
            </a:r>
          </a:p>
          <a:p>
            <a:pPr marL="633222" indent="-514350">
              <a:buAutoNum type="arabicPeriod"/>
            </a:pPr>
            <a:endParaRPr lang="en-US" dirty="0" smtClean="0"/>
          </a:p>
          <a:p>
            <a:pPr marL="633222" indent="-514350">
              <a:buAutoNum type="arabicPeriod"/>
            </a:pPr>
            <a:r>
              <a:rPr lang="en-US" dirty="0" smtClean="0"/>
              <a:t>Especially computation should be feasible in time</a:t>
            </a:r>
          </a:p>
          <a:p>
            <a:pPr marL="633222" indent="-514350">
              <a:buAutoNum type="arabicPeriod"/>
            </a:pPr>
            <a:endParaRPr lang="en-US" dirty="0" smtClean="0"/>
          </a:p>
          <a:p>
            <a:pPr marL="633222" indent="-514350">
              <a:buAutoNum type="arabicPeriod"/>
            </a:pPr>
            <a:r>
              <a:rPr lang="en-US" dirty="0" smtClean="0"/>
              <a:t>In some </a:t>
            </a:r>
            <a:r>
              <a:rPr lang="en-US" dirty="0"/>
              <a:t>problems like decision tree we </a:t>
            </a:r>
            <a:r>
              <a:rPr lang="en-US" dirty="0" smtClean="0"/>
              <a:t>in are in </a:t>
            </a:r>
            <a:r>
              <a:rPr lang="en-US" dirty="0" smtClean="0"/>
              <a:t>situation </a:t>
            </a:r>
            <a:r>
              <a:rPr lang="en-US" dirty="0" smtClean="0"/>
              <a:t>when objective is highly </a:t>
            </a:r>
            <a:r>
              <a:rPr lang="en-US" dirty="0"/>
              <a:t>non-continuous in </a:t>
            </a:r>
            <a:r>
              <a:rPr lang="en-US" dirty="0"/>
              <a:t>parameters. </a:t>
            </a:r>
            <a:r>
              <a:rPr lang="en-US" dirty="0" smtClean="0"/>
              <a:t>And any derivative </a:t>
            </a:r>
            <a:r>
              <a:rPr lang="en-US" dirty="0"/>
              <a:t>based method is not applicably in such cases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42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2. Search </a:t>
            </a:r>
            <a:r>
              <a:rPr lang="en-US" sz="3600" dirty="0" smtClean="0"/>
              <a:t>strategy/a</a:t>
            </a:r>
            <a:r>
              <a:rPr lang="en-US" sz="3600" dirty="0" smtClean="0"/>
              <a:t>bout </a:t>
            </a:r>
            <a:r>
              <a:rPr lang="en-US" sz="3600" dirty="0" smtClean="0"/>
              <a:t>non-convexity</a:t>
            </a:r>
            <a:endParaRPr lang="ru-RU" sz="3600" dirty="0"/>
          </a:p>
        </p:txBody>
      </p:sp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457200" y="1775191"/>
            <a:ext cx="8229600" cy="4625609"/>
          </a:xfrm>
        </p:spPr>
        <p:txBody>
          <a:bodyPr>
            <a:normAutofit fontScale="55000" lnSpcReduction="20000"/>
          </a:bodyPr>
          <a:lstStyle/>
          <a:p>
            <a:pPr marL="118872" indent="0">
              <a:buNone/>
            </a:pPr>
            <a:r>
              <a:rPr lang="en-US" dirty="0" smtClean="0"/>
              <a:t>If objective is non-convex  there are more problem beside local minimums.</a:t>
            </a:r>
          </a:p>
          <a:p>
            <a:pPr marL="925830" lvl="1" indent="-514350">
              <a:buAutoNum type="arabicPeriod"/>
            </a:pPr>
            <a:r>
              <a:rPr lang="en-US" dirty="0" smtClean="0"/>
              <a:t>In convex optimization you can start wherever you </a:t>
            </a:r>
            <a:r>
              <a:rPr lang="en-US" dirty="0" smtClean="0"/>
              <a:t>want</a:t>
            </a:r>
          </a:p>
          <a:p>
            <a:pPr marL="925830" lvl="1" indent="-514350">
              <a:buAutoNum type="arabicPeriod"/>
            </a:pPr>
            <a:endParaRPr lang="en-US" dirty="0" smtClean="0"/>
          </a:p>
          <a:p>
            <a:pPr marL="925830" lvl="1" indent="-514350">
              <a:buFont typeface="Wingdings"/>
              <a:buAutoNum type="arabicPeriod"/>
            </a:pPr>
            <a:r>
              <a:rPr lang="en-US" dirty="0" smtClean="0"/>
              <a:t>Data is random </a:t>
            </a:r>
            <a:r>
              <a:rPr lang="en-US" dirty="0" smtClean="0"/>
              <a:t>samples</a:t>
            </a:r>
          </a:p>
          <a:p>
            <a:pPr marL="925830" lvl="1" indent="-514350">
              <a:buFont typeface="Wingdings"/>
              <a:buAutoNum type="arabicPeriod"/>
            </a:pPr>
            <a:endParaRPr lang="en-US" dirty="0" smtClean="0"/>
          </a:p>
          <a:p>
            <a:pPr marL="925830" lvl="1" indent="-514350">
              <a:buFont typeface="Wingdings"/>
              <a:buAutoNum type="arabicPeriod"/>
            </a:pPr>
            <a:r>
              <a:rPr lang="en-US" dirty="0" smtClean="0"/>
              <a:t>Score is a function of sample too, so it’s a random variable</a:t>
            </a:r>
            <a:r>
              <a:rPr lang="en-US" dirty="0" smtClean="0"/>
              <a:t>.</a:t>
            </a:r>
          </a:p>
          <a:p>
            <a:pPr marL="925830" lvl="1" indent="-514350">
              <a:buFont typeface="Wingdings"/>
              <a:buAutoNum type="arabicPeriod"/>
            </a:pPr>
            <a:endParaRPr lang="en-US" dirty="0" smtClean="0"/>
          </a:p>
          <a:p>
            <a:pPr marL="925830" lvl="1" indent="-514350">
              <a:buFont typeface="Wingdings"/>
              <a:buAutoNum type="arabicPeriod"/>
            </a:pPr>
            <a:r>
              <a:rPr lang="en-US" dirty="0" smtClean="0"/>
              <a:t>And minimum score is random </a:t>
            </a:r>
            <a:r>
              <a:rPr lang="en-US" dirty="0" smtClean="0"/>
              <a:t>variables</a:t>
            </a:r>
          </a:p>
          <a:p>
            <a:pPr marL="925830" lvl="1" indent="-514350">
              <a:buFont typeface="Wingdings"/>
              <a:buAutoNum type="arabicPeriod"/>
            </a:pPr>
            <a:endParaRPr lang="en-US" dirty="0" smtClean="0"/>
          </a:p>
          <a:p>
            <a:pPr marL="925830" lvl="1" indent="-514350">
              <a:buFont typeface="Wingdings"/>
              <a:buAutoNum type="arabicPeriod"/>
            </a:pPr>
            <a:r>
              <a:rPr lang="en-US" dirty="0" smtClean="0"/>
              <a:t>If score function (objective) is convex – we’re in good shape. Optimal point will not perturb too much if data perturb not too much. </a:t>
            </a:r>
          </a:p>
          <a:p>
            <a:pPr marL="411480" lvl="1" indent="0">
              <a:buNone/>
            </a:pPr>
            <a:endParaRPr lang="en-US" dirty="0" smtClean="0"/>
          </a:p>
          <a:p>
            <a:pPr marL="411480" lvl="1" indent="0">
              <a:buNone/>
            </a:pPr>
            <a:r>
              <a:rPr lang="en-US" dirty="0" smtClean="0"/>
              <a:t>And it’s not a case for non-convex functions. Shifted datasets with similar starting point intuitively is the same as non-shifted datasets with shifted starting point.</a:t>
            </a:r>
          </a:p>
          <a:p>
            <a:pPr marL="411480" lvl="1" indent="0">
              <a:buNone/>
            </a:pPr>
            <a:endParaRPr lang="en-US" dirty="0"/>
          </a:p>
          <a:p>
            <a:pPr marL="411480" lvl="1" indent="0">
              <a:buNone/>
            </a:pPr>
            <a:r>
              <a:rPr lang="en-US" u="sng" dirty="0" smtClean="0"/>
              <a:t>Non-convexity:</a:t>
            </a:r>
          </a:p>
          <a:p>
            <a:pPr marL="411480" lvl="1" indent="0">
              <a:buNone/>
            </a:pPr>
            <a:r>
              <a:rPr lang="en-US" i="1" dirty="0" smtClean="0"/>
              <a:t>“In non-convex optimization methods there are a lot of room for personal expression”</a:t>
            </a:r>
            <a:r>
              <a:rPr lang="en-US" dirty="0" smtClean="0"/>
              <a:t> – </a:t>
            </a:r>
            <a:r>
              <a:rPr lang="en-US" i="1" dirty="0" err="1" smtClean="0"/>
              <a:t>S.Boyd</a:t>
            </a:r>
            <a:endParaRPr lang="en-US" i="1" dirty="0" smtClean="0"/>
          </a:p>
          <a:p>
            <a:pPr marL="411480" lvl="1" indent="0">
              <a:buNone/>
            </a:pPr>
            <a:endParaRPr lang="en-US" i="1" dirty="0" smtClean="0"/>
          </a:p>
          <a:p>
            <a:pPr marL="411480" lvl="1" indent="0">
              <a:buNone/>
            </a:pPr>
            <a:r>
              <a:rPr lang="en-US" i="1" dirty="0" smtClean="0"/>
              <a:t>“In non-convex optimization any classification of problems just does not exist right now, even there are a lot of possible situations” – </a:t>
            </a:r>
            <a:r>
              <a:rPr lang="en-US" i="1" dirty="0" err="1" smtClean="0"/>
              <a:t>B.Polyak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53398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3</a:t>
            </a:r>
            <a:r>
              <a:rPr lang="en-US" sz="3600" dirty="0" smtClean="0"/>
              <a:t>. </a:t>
            </a:r>
            <a:r>
              <a:rPr lang="en-US" sz="3600" dirty="0" smtClean="0"/>
              <a:t>Bias-Variance tradeoff</a:t>
            </a:r>
            <a:endParaRPr lang="ru-RU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18872" indent="0">
                  <a:buNone/>
                </a:pPr>
                <a:r>
                  <a:rPr lang="en-US" sz="2800" b="0" dirty="0" smtClean="0"/>
                  <a:t>For any infinite set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𝑀</m:t>
                    </m:r>
                  </m:oMath>
                </a14:m>
                <a:r>
                  <a:rPr lang="en-US" sz="2800" b="0" dirty="0" smtClean="0"/>
                  <a:t>we have: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𝑀𝑥𝑀</m:t>
                    </m:r>
                    <m:r>
                      <a:rPr lang="en-US" sz="2800" b="0" i="1" smtClean="0">
                        <a:latin typeface="Cambria Math"/>
                      </a:rPr>
                      <m:t>~</m:t>
                    </m:r>
                    <m:r>
                      <a:rPr lang="en-US" sz="2800" b="0" i="1" smtClean="0">
                        <a:latin typeface="Cambria Math"/>
                      </a:rPr>
                      <m:t>𝑀</m:t>
                    </m:r>
                  </m:oMath>
                </a14:m>
                <a:r>
                  <a:rPr lang="en-US" sz="2800" dirty="0" smtClean="0"/>
                  <a:t>. </a:t>
                </a:r>
              </a:p>
              <a:p>
                <a:pPr marL="118872" indent="0">
                  <a:buNone/>
                </a:pPr>
                <a:r>
                  <a:rPr lang="en-US" sz="2800" dirty="0" smtClean="0"/>
                  <a:t>So </a:t>
                </a:r>
                <a:r>
                  <a:rPr lang="en-US" sz="2800" dirty="0" smtClean="0"/>
                  <a:t>any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/>
                          </a:rPr>
                          <m:t>𝑀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800" dirty="0" smtClean="0"/>
                  <a:t> can be considered as point in two dimensional paper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/>
                          </a:rPr>
                          <m:t>𝑀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 smtClean="0"/>
                  <a:t> after </a:t>
                </a:r>
                <a:r>
                  <a:rPr lang="en-US" sz="2800" dirty="0"/>
                  <a:t>apply </a:t>
                </a:r>
                <a:r>
                  <a:rPr lang="en-US" sz="2800" dirty="0" err="1"/>
                  <a:t>bijective</a:t>
                </a:r>
                <a:r>
                  <a:rPr lang="en-US" sz="2800" dirty="0"/>
                  <a:t> mapping</a:t>
                </a:r>
                <a:r>
                  <a:rPr lang="en-US" sz="2800" dirty="0" smtClean="0"/>
                  <a:t>.</a:t>
                </a:r>
                <a:endParaRPr lang="en-US" sz="2800" dirty="0"/>
              </a:p>
              <a:p>
                <a:pPr marL="118872" indent="0">
                  <a:buNone/>
                </a:pPr>
                <a:endParaRPr lang="en-US" sz="2800" dirty="0"/>
              </a:p>
              <a:p>
                <a:pPr marL="118872" indent="0">
                  <a:buNone/>
                </a:pPr>
                <a:r>
                  <a:rPr lang="en-US" sz="2800" dirty="0" smtClean="0"/>
                  <a:t>All possible functions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  <a:ea typeface="Cambria Math"/>
                      </a:rPr>
                      <m:t>ℝ</m:t>
                    </m:r>
                    <m:r>
                      <a:rPr lang="en-US" sz="2800" b="0" i="1" smtClean="0">
                        <a:latin typeface="Cambria Math"/>
                        <a:ea typeface="Cambria Math"/>
                      </a:rPr>
                      <m:t>→</m:t>
                    </m:r>
                    <m:r>
                      <a:rPr lang="en-US" sz="2800" i="1">
                        <a:latin typeface="Cambria Math"/>
                        <a:ea typeface="Cambria Math"/>
                      </a:rPr>
                      <m:t>ℝ</m:t>
                    </m:r>
                  </m:oMath>
                </a14:m>
                <a:r>
                  <a:rPr lang="en-US" sz="2800" dirty="0" smtClean="0"/>
                  <a:t> can not be considered as point in paper. But lets’ be sloppy and assume it can be. So I can “draw” </a:t>
                </a:r>
                <a:r>
                  <a:rPr lang="en-US" sz="2800" i="1" dirty="0" smtClean="0"/>
                  <a:t>functions</a:t>
                </a:r>
                <a:r>
                  <a:rPr lang="en-US" sz="2800" dirty="0" smtClean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 smtClean="0"/>
                  <a:t>…</a:t>
                </a:r>
              </a:p>
              <a:p>
                <a:pPr marL="118872" indent="0">
                  <a:buNone/>
                </a:pPr>
                <a:endParaRPr lang="en-US" sz="2800" dirty="0" smtClean="0"/>
              </a:p>
              <a:p>
                <a:pPr marL="118872" indent="0"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19" t="-132" r="-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Скругленный прямоугольник 3"/>
          <p:cNvSpPr/>
          <p:nvPr/>
        </p:nvSpPr>
        <p:spPr>
          <a:xfrm>
            <a:off x="611560" y="5380720"/>
            <a:ext cx="8136904" cy="114462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Овал 4"/>
          <p:cNvSpPr/>
          <p:nvPr/>
        </p:nvSpPr>
        <p:spPr>
          <a:xfrm>
            <a:off x="971600" y="5659270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963689" y="5437212"/>
            <a:ext cx="3556994" cy="612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7030A0"/>
                </a:solidFill>
              </a:rPr>
              <a:t>Hello world! I’m a function…</a:t>
            </a:r>
            <a:endParaRPr lang="ru-RU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46367" y="6049280"/>
                <a:ext cx="4020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/>
                          <a:ea typeface="Cambria Math"/>
                        </a:rPr>
                        <m:t>ℱ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367" y="6049280"/>
                <a:ext cx="40209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435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3</a:t>
            </a:r>
            <a:r>
              <a:rPr lang="en-US" sz="3600" dirty="0" smtClean="0"/>
              <a:t>. </a:t>
            </a:r>
            <a:r>
              <a:rPr lang="en-US" sz="3600" dirty="0" smtClean="0"/>
              <a:t>Bias-Variance </a:t>
            </a:r>
            <a:r>
              <a:rPr lang="en-US" sz="3600" dirty="0"/>
              <a:t>tradeoff</a:t>
            </a:r>
            <a:endParaRPr lang="ru-RU" sz="3600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67544" y="1810987"/>
            <a:ext cx="8229600" cy="462560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8872" indent="0">
              <a:buNone/>
            </a:pPr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0" name="Овал 9"/>
          <p:cNvSpPr/>
          <p:nvPr/>
        </p:nvSpPr>
        <p:spPr>
          <a:xfrm>
            <a:off x="5148064" y="2592525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вал 10"/>
          <p:cNvSpPr/>
          <p:nvPr/>
        </p:nvSpPr>
        <p:spPr>
          <a:xfrm>
            <a:off x="2141374" y="2857703"/>
            <a:ext cx="3420989" cy="25321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/>
              <p:cNvSpPr/>
              <p:nvPr/>
            </p:nvSpPr>
            <p:spPr>
              <a:xfrm>
                <a:off x="4517435" y="2188335"/>
                <a:ext cx="1440160" cy="6120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ru-R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Прямоугольник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435" y="2188335"/>
                <a:ext cx="1440160" cy="61206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Овал 5"/>
          <p:cNvSpPr/>
          <p:nvPr/>
        </p:nvSpPr>
        <p:spPr>
          <a:xfrm>
            <a:off x="2673118" y="333765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/>
          <p:cNvSpPr/>
          <p:nvPr/>
        </p:nvSpPr>
        <p:spPr>
          <a:xfrm>
            <a:off x="2673118" y="4239073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Овал 7"/>
          <p:cNvSpPr/>
          <p:nvPr/>
        </p:nvSpPr>
        <p:spPr>
          <a:xfrm>
            <a:off x="3325145" y="350100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Овал 8"/>
          <p:cNvSpPr/>
          <p:nvPr/>
        </p:nvSpPr>
        <p:spPr>
          <a:xfrm>
            <a:off x="3122543" y="3980959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4" name="Прямая со стрелкой 13"/>
          <p:cNvCxnSpPr/>
          <p:nvPr/>
        </p:nvCxnSpPr>
        <p:spPr>
          <a:xfrm flipH="1" flipV="1">
            <a:off x="5148064" y="5013176"/>
            <a:ext cx="1203143" cy="288032"/>
          </a:xfrm>
          <a:prstGeom prst="straightConnector1">
            <a:avLst/>
          </a:prstGeom>
          <a:ln w="635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6444407" y="5018046"/>
                <a:ext cx="1872208" cy="6120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/>
                        </a:rPr>
                        <m:t>𝐹𝑢𝑛𝑐𝑡𝑖𝑜𝑛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/>
                        </a:rPr>
                        <m:t>𝑓𝑎𝑚𝑖𝑙𝑦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</a:rPr>
                        <m:t>ℱ</m:t>
                      </m:r>
                    </m:oMath>
                  </m:oMathPara>
                </a14:m>
                <a:endParaRPr lang="ru-R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407" y="5018046"/>
                <a:ext cx="1872208" cy="612068"/>
              </a:xfrm>
              <a:prstGeom prst="rect">
                <a:avLst/>
              </a:prstGeom>
              <a:blipFill rotWithShape="1">
                <a:blip r:embed="rId4"/>
                <a:stretch>
                  <a:fillRect l="-6840" r="-42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Прямоугольник 15"/>
              <p:cNvSpPr/>
              <p:nvPr/>
            </p:nvSpPr>
            <p:spPr>
              <a:xfrm>
                <a:off x="5760386" y="3609020"/>
                <a:ext cx="2782805" cy="6120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/>
                        </a:rPr>
                        <m:t>𝐷𝑖𝑠𝑡𝑎𝑛𝑐𝑒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/>
                        </a:rPr>
                        <m:t>(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/>
                        </a:rPr>
                        <m:t>𝑓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/>
                        </a:rPr>
                        <m:t>,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/>
                        </a:rPr>
                        <m:t>𝑔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/>
                        </a:rPr>
                        <m:t>) 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/>
                        </a:rPr>
                        <m:t>𝑖𝑠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/>
                        </a:rPr>
                        <m:t>𝑑𝑒𝑓𝑖𝑛𝑒𝑑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/>
                        </a:rPr>
                        <m:t>𝑎𝑠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b="0" i="1" dirty="0" smtClean="0">
                  <a:solidFill>
                    <a:srgbClr val="7030A0"/>
                  </a:solidFill>
                  <a:latin typeface="Cambria Math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/>
                      </a:rPr>
                      <m:t>𝑑𝑖𝑠𝑡𝑎𝑛𝑐𝑒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/>
                      </a:rPr>
                      <m:t> 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/>
                      </a:rPr>
                      <m:t>𝑖𝑛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/>
                      </a:rPr>
                      <m:t> 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/>
                      </a:rPr>
                      <m:t>𝑝𝑟𝑒𝑑𝑖𝑐𝑡𝑖𝑜𝑛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/>
                      </a:rPr>
                      <m:t> 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/>
                      </a:rPr>
                      <m:t>𝑟𝑖𝑠𝑘</m:t>
                    </m:r>
                  </m:oMath>
                </a14:m>
                <a:r>
                  <a:rPr lang="en-US" dirty="0" smtClean="0">
                    <a:solidFill>
                      <a:srgbClr val="7030A0"/>
                    </a:solidFill>
                  </a:rPr>
                  <a:t> (on population)</a:t>
                </a:r>
                <a:endParaRPr lang="ru-RU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6" name="Прямоугольник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386" y="3609020"/>
                <a:ext cx="2782805" cy="612068"/>
              </a:xfrm>
              <a:prstGeom prst="rect">
                <a:avLst/>
              </a:prstGeom>
              <a:blipFill rotWithShape="1">
                <a:blip r:embed="rId5"/>
                <a:stretch>
                  <a:fillRect l="-6140" t="-16000" r="-2193" b="-41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Прямая со стрелкой 16"/>
          <p:cNvCxnSpPr/>
          <p:nvPr/>
        </p:nvCxnSpPr>
        <p:spPr>
          <a:xfrm flipH="1">
            <a:off x="5376662" y="2429527"/>
            <a:ext cx="570994" cy="211376"/>
          </a:xfrm>
          <a:prstGeom prst="straightConnector1">
            <a:avLst/>
          </a:prstGeom>
          <a:ln w="635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/>
              <p:cNvSpPr/>
              <p:nvPr/>
            </p:nvSpPr>
            <p:spPr>
              <a:xfrm>
                <a:off x="4229550" y="1925993"/>
                <a:ext cx="4176516" cy="4961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/>
                        </a:rPr>
                        <m:t>𝑃𝑜𝑖𝑛𝑡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/>
                        </a:rPr>
                        <m:t>𝑤𝑖𝑡h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/>
                        </a:rPr>
                        <m:t>𝑚𝑖𝑛𝑖𝑚𝑢𝑚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/>
                        </a:rPr>
                        <m:t>𝑝𝑟𝑒𝑑𝑖𝑐𝑡𝑖𝑜𝑛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/>
                        </a:rPr>
                        <m:t>𝑟𝑖𝑠𝑘</m:t>
                      </m:r>
                    </m:oMath>
                  </m:oMathPara>
                </a14:m>
                <a:endParaRPr lang="en-US" b="0" dirty="0" smtClean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US" dirty="0" smtClean="0">
                    <a:solidFill>
                      <a:srgbClr val="7030A0"/>
                    </a:solidFill>
                  </a:rPr>
                  <a:t>Maybe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/>
                          </a:rPr>
                          <m:t>𝐹</m:t>
                        </m:r>
                      </m:e>
                      <m:sup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/>
                        <a:ea typeface="Cambria Math"/>
                      </a:rPr>
                      <m:t>ℱ</m:t>
                    </m:r>
                  </m:oMath>
                </a14:m>
                <a:r>
                  <a:rPr lang="en-US" b="0" dirty="0" smtClean="0">
                    <a:solidFill>
                      <a:srgbClr val="7030A0"/>
                    </a:solidFill>
                  </a:rPr>
                  <a:t> , maybe not</a:t>
                </a:r>
              </a:p>
              <a:p>
                <a:pPr algn="ctr"/>
                <a:endParaRPr lang="en-US" b="0" dirty="0" smtClean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Прямоугольник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550" y="1925993"/>
                <a:ext cx="4176516" cy="496115"/>
              </a:xfrm>
              <a:prstGeom prst="rect">
                <a:avLst/>
              </a:prstGeom>
              <a:blipFill rotWithShape="1">
                <a:blip r:embed="rId6"/>
                <a:stretch>
                  <a:fillRect t="-33333" b="-74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Прямая со стрелкой 22"/>
          <p:cNvCxnSpPr/>
          <p:nvPr/>
        </p:nvCxnSpPr>
        <p:spPr>
          <a:xfrm flipH="1">
            <a:off x="4869971" y="2807773"/>
            <a:ext cx="288032" cy="323256"/>
          </a:xfrm>
          <a:prstGeom prst="straightConnector1">
            <a:avLst/>
          </a:prstGeom>
          <a:ln w="508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/>
          <p:nvPr/>
        </p:nvCxnSpPr>
        <p:spPr>
          <a:xfrm>
            <a:off x="2987824" y="2276872"/>
            <a:ext cx="1872208" cy="792088"/>
          </a:xfrm>
          <a:prstGeom prst="straightConnector1">
            <a:avLst/>
          </a:prstGeom>
          <a:ln w="635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Прямоугольник 30"/>
              <p:cNvSpPr/>
              <p:nvPr/>
            </p:nvSpPr>
            <p:spPr>
              <a:xfrm>
                <a:off x="1281194" y="1738810"/>
                <a:ext cx="3117319" cy="6120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/>
                      </a:rPr>
                      <m:t>𝑃𝑟𝑜𝑗𝑒𝑐𝑡𝑖𝑜𝑛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/>
                      </a:rPr>
                      <m:t> 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/>
                      </a:rPr>
                      <m:t>𝑜𝑓</m:t>
                    </m:r>
                    <m:sSup>
                      <m:sSupPr>
                        <m:ctrlPr>
                          <a:rPr lang="en-US" i="1" dirty="0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/>
                          </a:rPr>
                          <m:t>𝐹</m:t>
                        </m:r>
                      </m:e>
                      <m:sup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rgbClr val="7030A0"/>
                    </a:solidFill>
                  </a:rPr>
                  <a:t> into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7030A0"/>
                        </a:solidFill>
                        <a:latin typeface="Cambria Math"/>
                      </a:rPr>
                      <m:t> 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/>
                        <a:ea typeface="Cambria Math"/>
                      </a:rPr>
                      <m:t>ℱ</m:t>
                    </m:r>
                  </m:oMath>
                </a14:m>
                <a:r>
                  <a:rPr lang="en-US" dirty="0" smtClean="0">
                    <a:solidFill>
                      <a:srgbClr val="7030A0"/>
                    </a:solidFill>
                  </a:rPr>
                  <a:t> </a:t>
                </a:r>
                <a:endParaRPr lang="ru-R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1" name="Прямоугольник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194" y="1738810"/>
                <a:ext cx="3117319" cy="61206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9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3"/>
          <p:cNvSpPr txBox="1">
            <a:spLocks/>
          </p:cNvSpPr>
          <p:nvPr/>
        </p:nvSpPr>
        <p:spPr>
          <a:xfrm>
            <a:off x="179512" y="1628801"/>
            <a:ext cx="8713020" cy="480779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48000" cap="flat" cmpd="thickThin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>
              <a:buFont typeface="Wingdings 2"/>
              <a:buNone/>
            </a:pPr>
            <a:r>
              <a:rPr lang="en-US" smtClean="0"/>
              <a:t> </a:t>
            </a:r>
            <a:endParaRPr lang="ru-RU" dirty="0"/>
          </a:p>
        </p:txBody>
      </p:sp>
      <p:sp>
        <p:nvSpPr>
          <p:cNvPr id="53" name="Овал 52"/>
          <p:cNvSpPr/>
          <p:nvPr/>
        </p:nvSpPr>
        <p:spPr>
          <a:xfrm>
            <a:off x="1540969" y="2494369"/>
            <a:ext cx="4435895" cy="3460468"/>
          </a:xfrm>
          <a:prstGeom prst="ellipse">
            <a:avLst/>
          </a:prstGeom>
          <a:solidFill>
            <a:srgbClr val="FFEBB9">
              <a:alpha val="9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Овал 53"/>
          <p:cNvSpPr/>
          <p:nvPr/>
        </p:nvSpPr>
        <p:spPr>
          <a:xfrm>
            <a:off x="2051719" y="2677682"/>
            <a:ext cx="3672409" cy="2892219"/>
          </a:xfrm>
          <a:prstGeom prst="ellipse">
            <a:avLst/>
          </a:prstGeom>
          <a:solidFill>
            <a:srgbClr val="FFD6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5148064" y="2592525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/>
          <p:cNvSpPr/>
          <p:nvPr/>
        </p:nvSpPr>
        <p:spPr>
          <a:xfrm>
            <a:off x="2141374" y="2857703"/>
            <a:ext cx="3420989" cy="25321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4517435" y="2188335"/>
                <a:ext cx="1440160" cy="6120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ru-R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435" y="2188335"/>
                <a:ext cx="1440160" cy="61206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Овал 8"/>
          <p:cNvSpPr/>
          <p:nvPr/>
        </p:nvSpPr>
        <p:spPr>
          <a:xfrm>
            <a:off x="2673118" y="3337654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вал 10"/>
          <p:cNvSpPr/>
          <p:nvPr/>
        </p:nvSpPr>
        <p:spPr>
          <a:xfrm>
            <a:off x="3325145" y="3501008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Овал 11"/>
          <p:cNvSpPr/>
          <p:nvPr/>
        </p:nvSpPr>
        <p:spPr>
          <a:xfrm>
            <a:off x="3122543" y="3980959"/>
            <a:ext cx="216024" cy="2160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Прямоугольник 16"/>
              <p:cNvSpPr/>
              <p:nvPr/>
            </p:nvSpPr>
            <p:spPr>
              <a:xfrm>
                <a:off x="693456" y="1865798"/>
                <a:ext cx="4176516" cy="4961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𝐿𝑒𝑛𝑔𝑡h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𝑜𝑓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𝑟𝑒𝑑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𝑙𝑖𝑛𝑒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𝑖𝑠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𝑟𝑒𝑝𝑟𝑒𝑠𝑛𝑡𝑎𝑡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𝒃𝒊𝒂𝒔</m:t>
                      </m:r>
                    </m:oMath>
                  </m:oMathPara>
                </a14:m>
                <a:endParaRPr lang="en-US" b="1" dirty="0" smtClean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7" name="Прямоугольник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56" y="1865798"/>
                <a:ext cx="4176516" cy="49611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Прямая со стрелкой 17"/>
          <p:cNvCxnSpPr/>
          <p:nvPr/>
        </p:nvCxnSpPr>
        <p:spPr>
          <a:xfrm flipH="1">
            <a:off x="4869971" y="2807773"/>
            <a:ext cx="288032" cy="323256"/>
          </a:xfrm>
          <a:prstGeom prst="straightConnector1">
            <a:avLst/>
          </a:prstGeom>
          <a:ln w="508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>
            <a:off x="3122543" y="2361913"/>
            <a:ext cx="1891444" cy="6074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endCxn id="9" idx="7"/>
          </p:cNvCxnSpPr>
          <p:nvPr/>
        </p:nvCxnSpPr>
        <p:spPr>
          <a:xfrm flipH="1">
            <a:off x="2857506" y="3131029"/>
            <a:ext cx="1986096" cy="238261"/>
          </a:xfrm>
          <a:prstGeom prst="straightConnector1">
            <a:avLst/>
          </a:prstGeom>
          <a:ln w="50800">
            <a:solidFill>
              <a:srgbClr val="0070C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>
            <a:endCxn id="11" idx="7"/>
          </p:cNvCxnSpPr>
          <p:nvPr/>
        </p:nvCxnSpPr>
        <p:spPr>
          <a:xfrm flipH="1">
            <a:off x="3509533" y="3131029"/>
            <a:ext cx="1360439" cy="401615"/>
          </a:xfrm>
          <a:prstGeom prst="straightConnector1">
            <a:avLst/>
          </a:prstGeom>
          <a:ln w="50800">
            <a:solidFill>
              <a:srgbClr val="0070C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endCxn id="12" idx="7"/>
          </p:cNvCxnSpPr>
          <p:nvPr/>
        </p:nvCxnSpPr>
        <p:spPr>
          <a:xfrm flipH="1">
            <a:off x="3306931" y="3131029"/>
            <a:ext cx="1563041" cy="881566"/>
          </a:xfrm>
          <a:prstGeom prst="straightConnector1">
            <a:avLst/>
          </a:prstGeom>
          <a:ln w="50800">
            <a:solidFill>
              <a:srgbClr val="0070C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/>
          <p:nvPr/>
        </p:nvCxnSpPr>
        <p:spPr>
          <a:xfrm flipH="1" flipV="1">
            <a:off x="3851869" y="3756802"/>
            <a:ext cx="2664347" cy="7523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Прямоугольник 35"/>
              <p:cNvSpPr/>
              <p:nvPr/>
            </p:nvSpPr>
            <p:spPr>
              <a:xfrm>
                <a:off x="4214498" y="4509120"/>
                <a:ext cx="4176516" cy="4961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𝐸𝑟𝑟𝑜𝑟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𝑑𝑢𝑒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𝑡𝑜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𝑢𝑛𝑝𝑒𝑟𝑓𝑒𝑐𝑡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𝑟𝑖𝑠𝑘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𝑚𝑖𝑛𝑖𝑚𝑖𝑧𝑎𝑡𝑖𝑜𝑛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b="0" i="1" dirty="0" smtClean="0">
                  <a:solidFill>
                    <a:srgbClr val="FF0000"/>
                  </a:solidFill>
                  <a:latin typeface="Cambria Math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𝑐𝑎𝑙𝑙𝑒𝑑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𝑎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/>
                      </a:rPr>
                      <m:t>𝒗𝒂𝒓𝒊𝒂𝒏𝒄𝒆</m:t>
                    </m:r>
                  </m:oMath>
                </a14:m>
                <a:r>
                  <a:rPr lang="en-US" b="1" dirty="0" smtClean="0">
                    <a:solidFill>
                      <a:srgbClr val="FF0000"/>
                    </a:solidFill>
                  </a:rPr>
                  <a:t> (per sample)</a:t>
                </a:r>
              </a:p>
            </p:txBody>
          </p:sp>
        </mc:Choice>
        <mc:Fallback xmlns="">
          <p:sp>
            <p:nvSpPr>
              <p:cNvPr id="36" name="Прямоугольник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4498" y="4509120"/>
                <a:ext cx="4176516" cy="496115"/>
              </a:xfrm>
              <a:prstGeom prst="rect">
                <a:avLst/>
              </a:prstGeom>
              <a:blipFill rotWithShape="1">
                <a:blip r:embed="rId5"/>
                <a:stretch>
                  <a:fillRect l="-4818" t="-4938" r="-2628" b="-345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Овал 37"/>
          <p:cNvSpPr/>
          <p:nvPr/>
        </p:nvSpPr>
        <p:spPr>
          <a:xfrm>
            <a:off x="4761959" y="3034135"/>
            <a:ext cx="216024" cy="21602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0" name="Прямая со стрелкой 39"/>
          <p:cNvCxnSpPr>
            <a:endCxn id="9" idx="1"/>
          </p:cNvCxnSpPr>
          <p:nvPr/>
        </p:nvCxnSpPr>
        <p:spPr>
          <a:xfrm>
            <a:off x="1356488" y="3034135"/>
            <a:ext cx="1348266" cy="335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/>
              <p:cNvSpPr/>
              <p:nvPr/>
            </p:nvSpPr>
            <p:spPr>
              <a:xfrm>
                <a:off x="-666983" y="2429624"/>
                <a:ext cx="4176516" cy="4961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𝐴𝑛𝑠𝑤𝑒𝑟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𝑏𝑦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𝑒𝑚𝑝𝑖𝑟𝑖𝑐𝑎𝑙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b="0" i="1" dirty="0" smtClean="0">
                  <a:solidFill>
                    <a:srgbClr val="FF0000"/>
                  </a:solidFill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𝑙𝑜𝑠𝑠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𝑚𝑖𝑛𝑖𝑚𝑖𝑧𝑎𝑡𝑖𝑜𝑛</m:t>
                      </m:r>
                    </m:oMath>
                  </m:oMathPara>
                </a14:m>
                <a:endParaRPr lang="en-US" b="1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Прямоугольник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66983" y="2429624"/>
                <a:ext cx="4176516" cy="496115"/>
              </a:xfrm>
              <a:prstGeom prst="rect">
                <a:avLst/>
              </a:prstGeom>
              <a:blipFill rotWithShape="1">
                <a:blip r:embed="rId6"/>
                <a:stretch>
                  <a:fillRect t="-4938" b="-98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Овал 44"/>
          <p:cNvSpPr/>
          <p:nvPr/>
        </p:nvSpPr>
        <p:spPr>
          <a:xfrm>
            <a:off x="3923980" y="3003189"/>
            <a:ext cx="665567" cy="625773"/>
          </a:xfrm>
          <a:prstGeom prst="ellipse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8" name="Прямая со стрелкой 47"/>
          <p:cNvCxnSpPr/>
          <p:nvPr/>
        </p:nvCxnSpPr>
        <p:spPr>
          <a:xfrm flipH="1">
            <a:off x="4644010" y="3372908"/>
            <a:ext cx="91835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Прямоугольник 49"/>
              <p:cNvSpPr/>
              <p:nvPr/>
            </p:nvSpPr>
            <p:spPr>
              <a:xfrm>
                <a:off x="5013987" y="3220917"/>
                <a:ext cx="4176516" cy="4961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𝐴𝑣𝑒𝑟𝑎𝑔𝑒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𝑜𝑓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𝑡h𝑖𝑠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𝑙𝑒𝑛𝑔𝑡h𝑠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𝑖𝑠</m:t>
                      </m:r>
                    </m:oMath>
                  </m:oMathPara>
                </a14:m>
                <a:endParaRPr lang="en-US" b="0" i="1" dirty="0" smtClean="0">
                  <a:solidFill>
                    <a:srgbClr val="FF0000"/>
                  </a:solidFill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𝒗𝒂𝒓𝒊𝒂𝒏𝒄𝒆</m:t>
                      </m:r>
                    </m:oMath>
                  </m:oMathPara>
                </a14:m>
                <a:endParaRPr lang="en-US" b="1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0" name="Прямоугольник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987" y="3220917"/>
                <a:ext cx="4176516" cy="496115"/>
              </a:xfrm>
              <a:prstGeom prst="rect">
                <a:avLst/>
              </a:prstGeom>
              <a:blipFill rotWithShape="1">
                <a:blip r:embed="rId7"/>
                <a:stretch>
                  <a:fillRect t="-3659" b="-97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3390076" y="4931876"/>
                <a:ext cx="4978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/>
                              <a:ea typeface="Cambria Math"/>
                            </a:rPr>
                            <m:t>ℱ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076" y="4931876"/>
                <a:ext cx="497847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3306525" y="5598182"/>
                <a:ext cx="10494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/>
                              <a:ea typeface="Cambria Math"/>
                            </a:rPr>
                            <m:t>ℱ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⊇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/>
                              <a:ea typeface="Cambria Math"/>
                            </a:rPr>
                            <m:t>ℱ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525" y="5598182"/>
                <a:ext cx="1049451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Заголовок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en-US" sz="3600" dirty="0"/>
              <a:t>3</a:t>
            </a:r>
            <a:r>
              <a:rPr lang="en-US" sz="3600" dirty="0" smtClean="0"/>
              <a:t>. </a:t>
            </a:r>
            <a:r>
              <a:rPr lang="en-US" sz="3600" dirty="0" smtClean="0"/>
              <a:t>Bias-Variance </a:t>
            </a:r>
            <a:r>
              <a:rPr lang="en-US" sz="3600" dirty="0"/>
              <a:t>tradeoff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60043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So there </a:t>
            </a:r>
            <a:r>
              <a:rPr lang="en-US" dirty="0"/>
              <a:t>are always two </a:t>
            </a:r>
            <a:r>
              <a:rPr lang="en-US" dirty="0" smtClean="0"/>
              <a:t>kind of errors in this business:</a:t>
            </a:r>
          </a:p>
          <a:p>
            <a:pPr marL="0" indent="0">
              <a:buNone/>
            </a:pPr>
            <a:r>
              <a:rPr lang="en-US" b="1" dirty="0" smtClean="0"/>
              <a:t>Variance </a:t>
            </a:r>
            <a:r>
              <a:rPr lang="en-US" b="1" dirty="0" smtClean="0"/>
              <a:t>error</a:t>
            </a:r>
            <a:r>
              <a:rPr lang="en-US" dirty="0" smtClean="0"/>
              <a:t> and </a:t>
            </a:r>
            <a:r>
              <a:rPr lang="en-US" b="1" dirty="0"/>
              <a:t>B</a:t>
            </a:r>
            <a:r>
              <a:rPr lang="en-US" b="1" dirty="0" smtClean="0"/>
              <a:t>ias </a:t>
            </a:r>
            <a:r>
              <a:rPr lang="en-US" b="1" dirty="0" smtClean="0"/>
              <a:t>error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Reason </a:t>
            </a:r>
            <a:r>
              <a:rPr lang="en-US" b="1" dirty="0"/>
              <a:t>of </a:t>
            </a:r>
            <a:r>
              <a:rPr lang="en-US" b="1" dirty="0" smtClean="0"/>
              <a:t>variance</a:t>
            </a:r>
          </a:p>
          <a:p>
            <a:pPr marL="0" indent="0">
              <a:buNone/>
            </a:pPr>
            <a:r>
              <a:rPr lang="en-US" dirty="0" smtClean="0"/>
              <a:t>we </a:t>
            </a:r>
            <a:r>
              <a:rPr lang="en-US" dirty="0"/>
              <a:t>do </a:t>
            </a:r>
            <a:r>
              <a:rPr lang="en-US" dirty="0" smtClean="0"/>
              <a:t>not know </a:t>
            </a:r>
            <a:r>
              <a:rPr lang="en-US" dirty="0"/>
              <a:t>population and we use only </a:t>
            </a:r>
            <a:r>
              <a:rPr lang="en-US" dirty="0" smtClean="0"/>
              <a:t>data. Variance </a:t>
            </a:r>
            <a:r>
              <a:rPr lang="en-US" dirty="0"/>
              <a:t>can also </a:t>
            </a:r>
            <a:r>
              <a:rPr lang="en-US" dirty="0" smtClean="0"/>
              <a:t>“be corrected” </a:t>
            </a:r>
            <a:r>
              <a:rPr lang="en-US" dirty="0"/>
              <a:t>by more amount of data. </a:t>
            </a:r>
            <a:endParaRPr lang="en-US" dirty="0" smtClean="0"/>
          </a:p>
          <a:p>
            <a:pPr marL="0" indent="0">
              <a:buNone/>
            </a:pPr>
            <a:r>
              <a:rPr lang="en-US" b="1" i="1" dirty="0" smtClean="0"/>
              <a:t>It </a:t>
            </a:r>
            <a:r>
              <a:rPr lang="en-US" b="1" i="1" dirty="0" smtClean="0"/>
              <a:t>is about </a:t>
            </a:r>
            <a:r>
              <a:rPr lang="en-US" b="1" i="1" dirty="0" err="1" smtClean="0"/>
              <a:t>uncertanty</a:t>
            </a:r>
            <a:r>
              <a:rPr lang="en-US" b="1" i="1" dirty="0" smtClean="0"/>
              <a:t> </a:t>
            </a:r>
            <a:r>
              <a:rPr lang="en-US" b="1" i="1" dirty="0"/>
              <a:t>which function is the </a:t>
            </a:r>
            <a:r>
              <a:rPr lang="en-US" b="1" i="1" dirty="0" smtClean="0"/>
              <a:t>best in case of limited </a:t>
            </a:r>
            <a:r>
              <a:rPr lang="en-US" b="1" i="1" dirty="0" smtClean="0"/>
              <a:t>amount of data</a:t>
            </a:r>
            <a:r>
              <a:rPr lang="en-US" b="1" i="1" dirty="0" smtClean="0"/>
              <a:t>.</a:t>
            </a:r>
            <a:endParaRPr lang="en-US" b="1" i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Reason </a:t>
            </a:r>
            <a:r>
              <a:rPr lang="en-US" b="1" dirty="0"/>
              <a:t>of bias </a:t>
            </a: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Is that our </a:t>
            </a:r>
            <a:r>
              <a:rPr lang="en-US" dirty="0"/>
              <a:t>function class not necessary contain target </a:t>
            </a:r>
            <a:r>
              <a:rPr lang="en-US" dirty="0" smtClean="0"/>
              <a:t>function. Bias </a:t>
            </a:r>
            <a:r>
              <a:rPr lang="en-US" dirty="0"/>
              <a:t>can be fixed by consider more big function space.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u="sng" dirty="0" smtClean="0"/>
              <a:t>In Machine Learning supervised methods</a:t>
            </a:r>
            <a:r>
              <a:rPr lang="en-US" dirty="0" smtClean="0"/>
              <a:t>: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Complete </a:t>
            </a:r>
            <a:r>
              <a:rPr lang="en-US" dirty="0"/>
              <a:t>picture is that we consider series of nested function families and try to pick the best </a:t>
            </a:r>
            <a:r>
              <a:rPr lang="en-US" dirty="0" smtClean="0"/>
              <a:t>function via cross-validation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en-US" sz="3600" dirty="0"/>
              <a:t>3</a:t>
            </a:r>
            <a:r>
              <a:rPr lang="en-US" sz="3600" dirty="0" smtClean="0"/>
              <a:t>. </a:t>
            </a:r>
            <a:r>
              <a:rPr lang="en-US" sz="3600" dirty="0" smtClean="0"/>
              <a:t>Bias-Variance </a:t>
            </a:r>
            <a:r>
              <a:rPr lang="en-US" sz="3600" dirty="0"/>
              <a:t>tradeoff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4212675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Complete topics and plan for future</a:t>
            </a:r>
            <a:endParaRPr lang="ru-RU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118872" indent="0">
                  <a:buNone/>
                </a:pPr>
                <a:endParaRPr lang="en-US" sz="1400" dirty="0" smtClean="0"/>
              </a:p>
              <a:p>
                <a:pPr marL="633222" indent="-514350">
                  <a:buFont typeface="+mj-lt"/>
                  <a:buAutoNum type="arabicPeriod"/>
                </a:pPr>
                <a:r>
                  <a:rPr lang="en-US" sz="1400" dirty="0" smtClean="0">
                    <a:solidFill>
                      <a:schemeClr val="bg1">
                        <a:lumMod val="85000"/>
                      </a:schemeClr>
                    </a:solidFill>
                  </a:rPr>
                  <a:t>About </a:t>
                </a:r>
                <a:r>
                  <a:rPr lang="en-US" sz="1400" dirty="0" smtClean="0">
                    <a:solidFill>
                      <a:schemeClr val="bg1">
                        <a:lumMod val="85000"/>
                      </a:schemeClr>
                    </a:solidFill>
                  </a:rPr>
                  <a:t>supervised Machine </a:t>
                </a:r>
                <a:r>
                  <a:rPr lang="en-US" sz="1400" dirty="0" smtClean="0">
                    <a:solidFill>
                      <a:schemeClr val="bg1">
                        <a:lumMod val="85000"/>
                      </a:schemeClr>
                    </a:solidFill>
                  </a:rPr>
                  <a:t>Learning</a:t>
                </a:r>
                <a:endParaRPr lang="en-US" sz="1400" dirty="0" smtClean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 marL="633222" indent="-514350">
                  <a:buFont typeface="+mj-lt"/>
                  <a:buAutoNum type="arabicPeriod"/>
                </a:pPr>
                <a:r>
                  <a:rPr lang="en-US" sz="1400" dirty="0" smtClean="0">
                    <a:solidFill>
                      <a:schemeClr val="bg1">
                        <a:lumMod val="85000"/>
                      </a:schemeClr>
                    </a:solidFill>
                  </a:rPr>
                  <a:t>Search strategy </a:t>
                </a:r>
                <a:endParaRPr 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 marL="633222" indent="-514350">
                  <a:buFont typeface="+mj-lt"/>
                  <a:buAutoNum type="arabicPeriod"/>
                </a:pPr>
                <a:r>
                  <a:rPr lang="en-US" sz="1400" dirty="0" smtClean="0">
                    <a:solidFill>
                      <a:schemeClr val="bg1">
                        <a:lumMod val="85000"/>
                      </a:schemeClr>
                    </a:solidFill>
                  </a:rPr>
                  <a:t>Bias-Variance tradeoff</a:t>
                </a:r>
                <a:endParaRPr lang="en-US" sz="1400" dirty="0" smtClean="0"/>
              </a:p>
              <a:p>
                <a:pPr marL="633222" indent="-514350">
                  <a:buFont typeface="+mj-lt"/>
                  <a:buAutoNum type="arabicPeriod"/>
                </a:pPr>
                <a:r>
                  <a:rPr lang="en-US" sz="1400" dirty="0" smtClean="0"/>
                  <a:t>Building blocks for Decision </a:t>
                </a:r>
                <a:r>
                  <a:rPr lang="en-US" sz="1400" dirty="0" smtClean="0"/>
                  <a:t>Trees</a:t>
                </a:r>
                <a:endParaRPr lang="en-US" sz="1400" dirty="0" smtClean="0"/>
              </a:p>
              <a:p>
                <a:pPr marL="925830" lvl="1" indent="-514350">
                  <a:buFont typeface="+mj-lt"/>
                  <a:buAutoNum type="arabicPeriod"/>
                </a:pPr>
                <a:r>
                  <a:rPr lang="en-US" sz="1100" dirty="0" smtClean="0"/>
                  <a:t>History</a:t>
                </a:r>
              </a:p>
              <a:p>
                <a:pPr marL="925830" lvl="1" indent="-514350">
                  <a:buFont typeface="+mj-lt"/>
                  <a:buAutoNum type="arabicPeriod"/>
                </a:pPr>
                <a:r>
                  <a:rPr lang="en-US" sz="1100" dirty="0" smtClean="0"/>
                  <a:t>X decoupling, Data Matrix, types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11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sz="1100" dirty="0" smtClean="0"/>
              </a:p>
              <a:p>
                <a:pPr marL="925830" lvl="1" indent="-514350">
                  <a:buFont typeface="+mj-lt"/>
                  <a:buAutoNum type="arabicPeriod"/>
                </a:pPr>
                <a:r>
                  <a:rPr lang="en-US" sz="1100" dirty="0" smtClean="0"/>
                  <a:t>Size of train set</a:t>
                </a:r>
                <a:endParaRPr lang="en-US" sz="1400" dirty="0" smtClean="0"/>
              </a:p>
              <a:p>
                <a:pPr marL="633222" indent="-514350">
                  <a:buFont typeface="+mj-lt"/>
                  <a:buAutoNum type="arabicPeriod"/>
                </a:pPr>
                <a:r>
                  <a:rPr lang="en-US" sz="1400" dirty="0" smtClean="0"/>
                  <a:t>Decision </a:t>
                </a:r>
                <a:r>
                  <a:rPr lang="en-US" sz="1400" dirty="0"/>
                  <a:t>Tree </a:t>
                </a:r>
                <a:r>
                  <a:rPr lang="en-US" sz="1400" dirty="0" smtClean="0"/>
                  <a:t>for regression</a:t>
                </a:r>
              </a:p>
              <a:p>
                <a:pPr marL="925830" lvl="1" indent="-514350">
                  <a:buFont typeface="+mj-lt"/>
                  <a:buAutoNum type="arabicPeriod"/>
                </a:pPr>
                <a:r>
                  <a:rPr lang="en-US" sz="1100" dirty="0"/>
                  <a:t>Search Strategy(</a:t>
                </a:r>
                <a:r>
                  <a:rPr lang="en-US" sz="1100" dirty="0" err="1"/>
                  <a:t>opt.problem</a:t>
                </a:r>
                <a:r>
                  <a:rPr lang="en-US" sz="1100" dirty="0"/>
                  <a:t> solving</a:t>
                </a:r>
                <a:r>
                  <a:rPr lang="en-US" sz="1100" dirty="0" smtClean="0"/>
                  <a:t>)</a:t>
                </a:r>
              </a:p>
              <a:p>
                <a:pPr marL="925830" lvl="1" indent="-514350">
                  <a:buFont typeface="+mj-lt"/>
                  <a:buAutoNum type="arabicPeriod"/>
                </a:pPr>
                <a:r>
                  <a:rPr lang="en-US" sz="1100" dirty="0" smtClean="0"/>
                  <a:t>Final search strategy</a:t>
                </a:r>
              </a:p>
              <a:p>
                <a:pPr marL="925830" lvl="1" indent="-514350">
                  <a:buFont typeface="+mj-lt"/>
                  <a:buAutoNum type="arabicPeriod"/>
                </a:pPr>
                <a:r>
                  <a:rPr lang="en-US" sz="1100" dirty="0" smtClean="0"/>
                  <a:t>Why partially constant function is called a tree?</a:t>
                </a:r>
                <a:endParaRPr lang="en-US" sz="1400" dirty="0" smtClean="0"/>
              </a:p>
              <a:p>
                <a:pPr marL="633222" indent="-514350">
                  <a:buFont typeface="+mj-lt"/>
                  <a:buAutoNum type="arabicPeriod"/>
                </a:pPr>
                <a:r>
                  <a:rPr lang="en-US" sz="1400" dirty="0"/>
                  <a:t>Decision Tree for </a:t>
                </a:r>
                <a:r>
                  <a:rPr lang="en-US" sz="1400" dirty="0" smtClean="0"/>
                  <a:t>regression 3 main questions and final CART algorithm</a:t>
                </a:r>
              </a:p>
              <a:p>
                <a:pPr marL="925830" lvl="1" indent="-514350">
                  <a:buFont typeface="+mj-lt"/>
                  <a:buAutoNum type="arabicPeriod"/>
                </a:pPr>
                <a:r>
                  <a:rPr lang="en-US" sz="1100" dirty="0"/>
                  <a:t>Split region as </a:t>
                </a:r>
                <a:r>
                  <a:rPr lang="en-US" sz="1100" dirty="0" err="1"/>
                  <a:t>opt.problem</a:t>
                </a:r>
                <a:endParaRPr lang="en-US" sz="1100" dirty="0"/>
              </a:p>
              <a:p>
                <a:pPr marL="925830" lvl="1" indent="-514350">
                  <a:buFont typeface="+mj-lt"/>
                  <a:buAutoNum type="arabicPeriod"/>
                </a:pPr>
                <a:r>
                  <a:rPr lang="en-US" sz="1100" dirty="0"/>
                  <a:t>Q1:Which regions select to split within M regions?</a:t>
                </a:r>
              </a:p>
              <a:p>
                <a:pPr marL="925830" lvl="1" indent="-514350">
                  <a:buFont typeface="+mj-lt"/>
                  <a:buAutoNum type="arabicPeriod"/>
                </a:pPr>
                <a:r>
                  <a:rPr lang="en-US" sz="1100" dirty="0"/>
                  <a:t>Q2: In which variable within a region perform a split ?</a:t>
                </a:r>
              </a:p>
              <a:p>
                <a:pPr marL="925830" lvl="1" indent="-514350">
                  <a:buFont typeface="+mj-lt"/>
                  <a:buAutoNum type="arabicPeriod"/>
                </a:pPr>
                <a:r>
                  <a:rPr lang="en-US" sz="1100" dirty="0"/>
                  <a:t>Q3: When stop splitting?</a:t>
                </a:r>
              </a:p>
              <a:p>
                <a:pPr marL="925830" lvl="1" indent="-514350">
                  <a:buFont typeface="+mj-lt"/>
                  <a:buAutoNum type="arabicPeriod"/>
                </a:pPr>
                <a:r>
                  <a:rPr lang="en-US" sz="1100" dirty="0"/>
                  <a:t>CART. Final algorithm</a:t>
                </a:r>
              </a:p>
              <a:p>
                <a:pPr marL="925830" lvl="1" indent="-514350">
                  <a:buFont typeface="+mj-lt"/>
                  <a:buAutoNum type="arabicPeriod"/>
                </a:pPr>
                <a:r>
                  <a:rPr lang="en-US" sz="1100" dirty="0"/>
                  <a:t>CART. How find </a:t>
                </a:r>
                <a:r>
                  <a:rPr lang="en-US" sz="1100" dirty="0" err="1" smtClean="0"/>
                  <a:t>cp</a:t>
                </a:r>
                <a:endParaRPr lang="en-US" sz="1100" dirty="0" smtClean="0"/>
              </a:p>
              <a:p>
                <a:pPr marL="633222" indent="-514350">
                  <a:buFont typeface="+mj-lt"/>
                  <a:buAutoNum type="arabicPeriod"/>
                </a:pPr>
                <a:r>
                  <a:rPr lang="en-US" sz="1400" dirty="0" smtClean="0"/>
                  <a:t>Summary: </a:t>
                </a:r>
                <a:r>
                  <a:rPr lang="en-US" sz="1400" dirty="0"/>
                  <a:t>Advantages of  </a:t>
                </a:r>
                <a:r>
                  <a:rPr lang="en-US" sz="1400" dirty="0" smtClean="0"/>
                  <a:t>Trees and </a:t>
                </a:r>
                <a:r>
                  <a:rPr lang="en-US" sz="1400" dirty="0" err="1"/>
                  <a:t>Disdvantages</a:t>
                </a:r>
                <a:r>
                  <a:rPr lang="en-US" sz="1400" dirty="0"/>
                  <a:t> </a:t>
                </a:r>
                <a:r>
                  <a:rPr lang="en-US" sz="1400" dirty="0" smtClean="0"/>
                  <a:t> of Trees</a:t>
                </a:r>
              </a:p>
              <a:p>
                <a:pPr marL="633222" indent="-514350">
                  <a:buFont typeface="+mj-lt"/>
                  <a:buAutoNum type="arabicPeriod"/>
                </a:pPr>
                <a:r>
                  <a:rPr lang="en-US" sz="1400" dirty="0"/>
                  <a:t>Appendices. Missing data and variable </a:t>
                </a:r>
                <a:r>
                  <a:rPr lang="en-US" sz="1400" dirty="0" smtClean="0"/>
                  <a:t>importance</a:t>
                </a:r>
                <a:endParaRPr lang="en-US" sz="1400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980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4. Decision </a:t>
            </a:r>
            <a:r>
              <a:rPr lang="en-US" sz="3600" dirty="0" smtClean="0"/>
              <a:t>Trees/History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Idea is reinvented every 30 years</a:t>
            </a:r>
          </a:p>
          <a:p>
            <a:r>
              <a:rPr lang="en-US" i="1" dirty="0"/>
              <a:t>“Approximation function in high dimensional so hard that even simple decision trees are competitive” - Jerome </a:t>
            </a:r>
            <a:r>
              <a:rPr lang="en-US" i="1" dirty="0" err="1" smtClean="0"/>
              <a:t>H.Friedman</a:t>
            </a:r>
            <a:endParaRPr lang="en-US" i="1" dirty="0"/>
          </a:p>
          <a:p>
            <a:endParaRPr lang="en-US" i="1" dirty="0" smtClean="0"/>
          </a:p>
          <a:p>
            <a:r>
              <a:rPr lang="en-US" i="1" dirty="0" smtClean="0"/>
              <a:t>The most popular variations this day:</a:t>
            </a:r>
            <a:endParaRPr lang="en-US" i="1" dirty="0"/>
          </a:p>
          <a:p>
            <a:pPr lvl="1"/>
            <a:r>
              <a:rPr lang="en-US" b="1" i="1" dirty="0" smtClean="0"/>
              <a:t>CART  (1983) from stats community</a:t>
            </a:r>
          </a:p>
          <a:p>
            <a:pPr marL="118872" indent="0">
              <a:buNone/>
            </a:pPr>
            <a:r>
              <a:rPr lang="en-US" b="1" i="1" dirty="0" smtClean="0"/>
              <a:t>         (</a:t>
            </a:r>
            <a:r>
              <a:rPr lang="en-US" b="1" i="1" dirty="0" err="1" smtClean="0"/>
              <a:t>L.Breiman</a:t>
            </a:r>
            <a:r>
              <a:rPr lang="en-US" b="1" i="1" dirty="0"/>
              <a:t>, </a:t>
            </a:r>
            <a:r>
              <a:rPr lang="en-US" b="1" i="1" dirty="0" err="1"/>
              <a:t>J.Friedman</a:t>
            </a:r>
            <a:r>
              <a:rPr lang="en-US" b="1" i="1" dirty="0"/>
              <a:t>, </a:t>
            </a:r>
            <a:r>
              <a:rPr lang="en-US" b="1" i="1" dirty="0" err="1"/>
              <a:t>R.Olshen</a:t>
            </a:r>
            <a:r>
              <a:rPr lang="en-US" b="1" i="1" dirty="0"/>
              <a:t>, </a:t>
            </a:r>
            <a:r>
              <a:rPr lang="en-US" b="1" i="1" dirty="0" err="1" smtClean="0"/>
              <a:t>C.Stone</a:t>
            </a:r>
            <a:r>
              <a:rPr lang="en-US" b="1" i="1" dirty="0" smtClean="0"/>
              <a:t>)</a:t>
            </a:r>
          </a:p>
          <a:p>
            <a:pPr lvl="1"/>
            <a:r>
              <a:rPr lang="en-US" dirty="0"/>
              <a:t>CHAID (1979</a:t>
            </a:r>
            <a:r>
              <a:rPr lang="en-US" dirty="0" smtClean="0"/>
              <a:t>)</a:t>
            </a:r>
          </a:p>
          <a:p>
            <a:pPr marL="457200" lvl="1" indent="0">
              <a:buNone/>
            </a:pPr>
            <a:r>
              <a:rPr lang="en-US" i="1" dirty="0" smtClean="0"/>
              <a:t>      (developed by </a:t>
            </a:r>
            <a:r>
              <a:rPr lang="en-US" dirty="0" err="1" smtClean="0"/>
              <a:t>Morgen</a:t>
            </a:r>
            <a:r>
              <a:rPr lang="en-US" dirty="0"/>
              <a:t>, </a:t>
            </a:r>
            <a:r>
              <a:rPr lang="en-US" dirty="0" err="1"/>
              <a:t>Sorquist</a:t>
            </a:r>
            <a:r>
              <a:rPr lang="en-US" dirty="0"/>
              <a:t>, Messenger.</a:t>
            </a:r>
            <a:r>
              <a:rPr lang="en-US" i="1" dirty="0" smtClean="0"/>
              <a:t>)</a:t>
            </a:r>
          </a:p>
          <a:p>
            <a:pPr lvl="1"/>
            <a:r>
              <a:rPr lang="en-US" i="1" dirty="0" smtClean="0"/>
              <a:t>C 4.5 (1993)/C 5.0(1997) </a:t>
            </a:r>
          </a:p>
          <a:p>
            <a:pPr marL="457200" lvl="1" indent="0">
              <a:buNone/>
            </a:pPr>
            <a:r>
              <a:rPr lang="en-US" i="1" dirty="0" smtClean="0"/>
              <a:t>     Like CART, but come from ML community. </a:t>
            </a:r>
          </a:p>
          <a:p>
            <a:pPr marL="457200" lvl="1" indent="0">
              <a:buNone/>
            </a:pPr>
            <a:r>
              <a:rPr lang="en-US" i="1" dirty="0" smtClean="0"/>
              <a:t>     (All have been done by </a:t>
            </a:r>
            <a:r>
              <a:rPr lang="en-US" i="1" dirty="0"/>
              <a:t>Ross </a:t>
            </a:r>
            <a:r>
              <a:rPr lang="en-US" i="1" dirty="0" smtClean="0"/>
              <a:t>Quinlan </a:t>
            </a:r>
            <a:r>
              <a:rPr lang="en-US" i="1" dirty="0"/>
              <a:t>who </a:t>
            </a:r>
            <a:r>
              <a:rPr lang="en-US" i="1" dirty="0" smtClean="0"/>
              <a:t>also developed ID3</a:t>
            </a:r>
            <a:r>
              <a:rPr lang="en-US" dirty="0" smtClean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7959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18872" indent="0">
              <a:buNone/>
            </a:pPr>
            <a:r>
              <a:rPr lang="en-US" dirty="0" smtClean="0"/>
              <a:t>[1] Classification And Regression Trees, 1983 (</a:t>
            </a:r>
            <a:r>
              <a:rPr lang="en-US" dirty="0" err="1" smtClean="0"/>
              <a:t>Brieman</a:t>
            </a:r>
            <a:r>
              <a:rPr lang="en-US" dirty="0" smtClean="0"/>
              <a:t>, Friedman, </a:t>
            </a:r>
            <a:r>
              <a:rPr lang="en-US" dirty="0" err="1" smtClean="0"/>
              <a:t>Olshey</a:t>
            </a:r>
            <a:r>
              <a:rPr lang="en-US" dirty="0" smtClean="0"/>
              <a:t>, Stone) – CART</a:t>
            </a:r>
          </a:p>
          <a:p>
            <a:pPr marL="118872" indent="0">
              <a:buNone/>
            </a:pPr>
            <a:endParaRPr lang="en-US" dirty="0"/>
          </a:p>
          <a:p>
            <a:pPr marL="118872" indent="0">
              <a:buNone/>
            </a:pPr>
            <a:r>
              <a:rPr lang="en-US" dirty="0" smtClean="0"/>
              <a:t>[2</a:t>
            </a:r>
            <a:r>
              <a:rPr lang="en-US" dirty="0"/>
              <a:t>] The Elements of Statistical Learning </a:t>
            </a:r>
            <a:r>
              <a:rPr lang="en-US" dirty="0" smtClean="0"/>
              <a:t>Book. </a:t>
            </a:r>
          </a:p>
          <a:p>
            <a:pPr marL="118872" indent="0">
              <a:buNone/>
            </a:pPr>
            <a:r>
              <a:rPr lang="en-US" dirty="0"/>
              <a:t>(</a:t>
            </a:r>
            <a:r>
              <a:rPr lang="en-US" dirty="0" smtClean="0"/>
              <a:t>Friedman</a:t>
            </a:r>
            <a:r>
              <a:rPr lang="en-US" dirty="0"/>
              <a:t>, </a:t>
            </a:r>
            <a:r>
              <a:rPr lang="en-US" dirty="0" err="1" smtClean="0"/>
              <a:t>Tibshirani</a:t>
            </a:r>
            <a:r>
              <a:rPr lang="en-US" dirty="0"/>
              <a:t>, </a:t>
            </a:r>
            <a:r>
              <a:rPr lang="en-US" dirty="0" smtClean="0"/>
              <a:t>Hastie)</a:t>
            </a:r>
          </a:p>
          <a:p>
            <a:pPr marL="118872" indent="0">
              <a:buNone/>
            </a:pPr>
            <a:endParaRPr lang="en-US" dirty="0"/>
          </a:p>
          <a:p>
            <a:pPr marL="118872" indent="0">
              <a:buNone/>
            </a:pPr>
            <a:r>
              <a:rPr lang="en-US" dirty="0" smtClean="0"/>
              <a:t>[3] More detailed notes then slides</a:t>
            </a:r>
          </a:p>
          <a:p>
            <a:pPr marL="118872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sites.google.com/site/burlachenkok/articles/decision-trees-parti-decision-trees-for-regression</a:t>
            </a:r>
            <a:endParaRPr lang="en-US" dirty="0" smtClean="0"/>
          </a:p>
          <a:p>
            <a:pPr marL="118872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4578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/>
              <a:t>4</a:t>
            </a:r>
            <a:r>
              <a:rPr lang="en-US" sz="3000" dirty="0" smtClean="0"/>
              <a:t>. </a:t>
            </a:r>
            <a:r>
              <a:rPr lang="en-US" sz="3000" dirty="0" smtClean="0"/>
              <a:t>Building </a:t>
            </a:r>
            <a:r>
              <a:rPr lang="en-US" sz="3000" dirty="0"/>
              <a:t>blocks for Decision </a:t>
            </a:r>
            <a:r>
              <a:rPr lang="en-US" sz="3000" dirty="0" smtClean="0"/>
              <a:t>Trees/X decoupling</a:t>
            </a:r>
            <a:r>
              <a:rPr lang="en-US" sz="3000" dirty="0"/>
              <a:t/>
            </a:r>
            <a:br>
              <a:rPr lang="en-US" sz="3000" dirty="0"/>
            </a:br>
            <a:endParaRPr lang="ru-RU" sz="3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118872" indent="0">
                  <a:buNone/>
                </a:pPr>
                <a:r>
                  <a:rPr lang="en-US" dirty="0" smtClean="0"/>
                  <a:t>We want to construct 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𝑋</m:t>
                    </m:r>
                    <m:r>
                      <a:rPr lang="en-US" b="0" i="1" smtClean="0">
                        <a:latin typeface="Cambria Math"/>
                      </a:rPr>
                      <m:t>→</m:t>
                    </m:r>
                    <m:r>
                      <a:rPr lang="en-US" b="0" i="1" smtClean="0">
                        <a:latin typeface="Cambria Math"/>
                      </a:rPr>
                      <m:t>𝑌</m:t>
                    </m:r>
                  </m:oMath>
                </a14:m>
                <a:r>
                  <a:rPr lang="en-US" dirty="0" smtClean="0"/>
                  <a:t> which approximated real </a:t>
                </a:r>
                <a:r>
                  <a:rPr lang="en-US" dirty="0" err="1" smtClean="0"/>
                  <a:t>phenomen</a:t>
                </a:r>
                <a:r>
                  <a:rPr lang="en-US" dirty="0" smtClean="0"/>
                  <a:t>. </a:t>
                </a:r>
                <a:endParaRPr lang="en-US" dirty="0" smtClean="0"/>
              </a:p>
              <a:p>
                <a:pPr marL="118872" indent="0">
                  <a:buNone/>
                </a:pPr>
                <a:endParaRPr lang="en-US" dirty="0"/>
              </a:p>
              <a:p>
                <a:pPr marL="118872" indent="0">
                  <a:buNone/>
                </a:pPr>
                <a:r>
                  <a:rPr lang="en-US" dirty="0" smtClean="0"/>
                  <a:t>We </a:t>
                </a:r>
                <a:r>
                  <a:rPr lang="en-US" dirty="0" smtClean="0"/>
                  <a:t>should take </a:t>
                </a:r>
                <a:r>
                  <a:rPr lang="en-US" dirty="0" smtClean="0"/>
                  <a:t>“care” </a:t>
                </a:r>
                <a:r>
                  <a:rPr lang="en-US" dirty="0" smtClean="0"/>
                  <a:t>what is </a:t>
                </a:r>
                <a:r>
                  <a:rPr lang="en-US" dirty="0" smtClean="0"/>
                  <a:t>X, </a:t>
                </a:r>
                <a:r>
                  <a:rPr lang="en-US" dirty="0"/>
                  <a:t>but real goal is </a:t>
                </a:r>
                <a:r>
                  <a:rPr lang="en-US" dirty="0" smtClean="0"/>
                  <a:t>not “analyze X”, but </a:t>
                </a:r>
                <a:r>
                  <a:rPr lang="en-US" dirty="0"/>
                  <a:t>real goal </a:t>
                </a:r>
                <a:endParaRPr lang="en-US" dirty="0" smtClean="0"/>
              </a:p>
              <a:p>
                <a:pPr marL="633222" indent="-514350">
                  <a:buAutoNum type="arabicParenBoth"/>
                </a:pPr>
                <a:r>
                  <a:rPr lang="en-US" dirty="0" smtClean="0"/>
                  <a:t>Find </a:t>
                </a:r>
                <a:r>
                  <a:rPr lang="en-US" dirty="0"/>
                  <a:t>good </a:t>
                </a:r>
                <a:r>
                  <a:rPr lang="en-US" dirty="0" smtClean="0"/>
                  <a:t>basis</a:t>
                </a:r>
              </a:p>
              <a:p>
                <a:pPr marL="633222" indent="-514350">
                  <a:buAutoNum type="arabicParenBoth"/>
                </a:pPr>
                <a:r>
                  <a:rPr lang="en-US" dirty="0" smtClean="0"/>
                  <a:t>find a </a:t>
                </a:r>
                <a:r>
                  <a:rPr lang="en-US" dirty="0"/>
                  <a:t>way </a:t>
                </a:r>
                <a:r>
                  <a:rPr lang="en-US" dirty="0" smtClean="0"/>
                  <a:t>to obtain </a:t>
                </a:r>
                <a:r>
                  <a:rPr lang="en-US" dirty="0"/>
                  <a:t>coefficients </a:t>
                </a:r>
                <a:r>
                  <a:rPr lang="en-US" dirty="0" smtClean="0"/>
                  <a:t>of expansion</a:t>
                </a:r>
                <a:endParaRPr lang="en-US" dirty="0"/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r>
                  <a:rPr lang="en-US" dirty="0" smtClean="0"/>
                  <a:t>But let’s talk about </a:t>
                </a:r>
                <a:r>
                  <a:rPr lang="en-US" b="1" dirty="0" smtClean="0"/>
                  <a:t>X</a:t>
                </a:r>
                <a:r>
                  <a:rPr lang="en-US" dirty="0"/>
                  <a:t>.</a:t>
                </a:r>
                <a:endParaRPr lang="en-US" dirty="0"/>
              </a:p>
              <a:p>
                <a:pPr marL="633222" indent="-514350">
                  <a:buFont typeface="+mj-lt"/>
                  <a:buAutoNum type="arabicPeriod"/>
                </a:pPr>
                <a:r>
                  <a:rPr lang="en-US" dirty="0" smtClean="0"/>
                  <a:t>Most time X van be decoupled </a:t>
                </a:r>
                <a:r>
                  <a:rPr lang="en-US" dirty="0" smtClean="0"/>
                  <a:t>it as Cartesian </a:t>
                </a:r>
                <a:r>
                  <a:rPr lang="en-US" dirty="0" smtClean="0"/>
                  <a:t>product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𝑋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…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𝑛</m:t>
                        </m:r>
                      </m:sub>
                    </m:sSub>
                  </m:oMath>
                </a14:m>
                <a:endParaRPr lang="en-US" b="0" dirty="0" smtClean="0">
                  <a:ea typeface="Cambria Math"/>
                </a:endParaRPr>
              </a:p>
              <a:p>
                <a:pPr marL="633222" indent="-514350">
                  <a:buFont typeface="+mj-lt"/>
                  <a:buAutoNum type="arabicPeriod"/>
                </a:pPr>
                <a:endParaRPr lang="en-US" dirty="0" smtClean="0"/>
              </a:p>
              <a:p>
                <a:pPr marL="633222" indent="-514350">
                  <a:buFont typeface="+mj-lt"/>
                  <a:buAutoNum type="arabicPeriod"/>
                </a:pPr>
                <a:r>
                  <a:rPr lang="en-US" dirty="0" smtClean="0"/>
                  <a:t>Decision </a:t>
                </a:r>
                <a:r>
                  <a:rPr lang="en-US" dirty="0"/>
                  <a:t>tree and Neural Nets naturally works with attribute-value </a:t>
                </a:r>
                <a:r>
                  <a:rPr lang="en-US" dirty="0" smtClean="0"/>
                  <a:t>data. It’s not only one kind of data. </a:t>
                </a:r>
              </a:p>
              <a:p>
                <a:pPr marL="118872" indent="0">
                  <a:buNone/>
                </a:pPr>
                <a:endParaRPr lang="en-US" dirty="0"/>
              </a:p>
              <a:p>
                <a:pPr marL="118872" indent="0">
                  <a:buNone/>
                </a:pPr>
                <a:r>
                  <a:rPr lang="en-US" dirty="0" smtClean="0"/>
                  <a:t>           Other kind is proximity data and there are only two methods to work </a:t>
                </a:r>
              </a:p>
              <a:p>
                <a:pPr marL="118872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       with it in Machine Learning – </a:t>
                </a:r>
                <a:r>
                  <a:rPr lang="en-US" b="1" dirty="0" smtClean="0"/>
                  <a:t>Nearest </a:t>
                </a:r>
                <a:r>
                  <a:rPr lang="en-US" b="1" dirty="0" err="1" smtClean="0"/>
                  <a:t>Neighboors,Kernel</a:t>
                </a:r>
                <a:r>
                  <a:rPr lang="en-US" b="1" dirty="0" smtClean="0"/>
                  <a:t> methods</a:t>
                </a:r>
                <a:r>
                  <a:rPr lang="en-US" dirty="0"/>
                  <a:t>.</a:t>
                </a:r>
                <a:endParaRPr lang="en-US" dirty="0" smtClean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7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606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/>
              <a:t>4</a:t>
            </a:r>
            <a:r>
              <a:rPr lang="en-US" sz="3100" dirty="0" smtClean="0"/>
              <a:t>. </a:t>
            </a:r>
            <a:r>
              <a:rPr lang="en-US" sz="3100" dirty="0" smtClean="0"/>
              <a:t>Building </a:t>
            </a:r>
            <a:r>
              <a:rPr lang="en-US" sz="3100" dirty="0"/>
              <a:t>blocks </a:t>
            </a:r>
            <a:r>
              <a:rPr lang="en-US" sz="3100" dirty="0" smtClean="0"/>
              <a:t>for </a:t>
            </a:r>
            <a:r>
              <a:rPr lang="en-US" sz="3100" dirty="0"/>
              <a:t>Decision </a:t>
            </a:r>
            <a:r>
              <a:rPr lang="en-US" sz="3100" dirty="0" smtClean="0"/>
              <a:t>Trees/Data Matrix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47500" lnSpcReduction="20000"/>
              </a:bodyPr>
              <a:lstStyle/>
              <a:p>
                <a:pPr marL="118872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 smtClean="0"/>
                  <a:t> - value of j-</a:t>
                </a:r>
                <a:r>
                  <a:rPr lang="en-US" dirty="0" err="1" smtClean="0"/>
                  <a:t>th</a:t>
                </a:r>
                <a:r>
                  <a:rPr lang="en-US" dirty="0" smtClean="0"/>
                  <a:t> attribute for i-</a:t>
                </a:r>
                <a:r>
                  <a:rPr lang="en-US" dirty="0" err="1" smtClean="0"/>
                  <a:t>th</a:t>
                </a:r>
                <a:r>
                  <a:rPr lang="en-US" dirty="0" smtClean="0"/>
                  <a:t> object.</a:t>
                </a:r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endParaRPr lang="en-US" dirty="0"/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endParaRPr lang="en-US" dirty="0"/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endParaRPr lang="en-US" dirty="0"/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endParaRPr lang="en-US" dirty="0"/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r>
                  <a:rPr lang="en-US" dirty="0" smtClean="0"/>
                  <a:t>This </a:t>
                </a:r>
                <a:r>
                  <a:rPr lang="en-US" dirty="0"/>
                  <a:t>matrix is called “design </a:t>
                </a:r>
                <a:r>
                  <a:rPr lang="en-US" dirty="0" err="1"/>
                  <a:t>matrix”|”data</a:t>
                </a:r>
                <a:r>
                  <a:rPr lang="en-US" dirty="0"/>
                  <a:t> </a:t>
                </a:r>
                <a:r>
                  <a:rPr lang="en-US" dirty="0" err="1"/>
                  <a:t>matrix”|”flat</a:t>
                </a:r>
                <a:r>
                  <a:rPr lang="en-US" dirty="0"/>
                  <a:t> file” | ”spreadsheet”</a:t>
                </a:r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smtClean="0"/>
                  <a:t>is number of columns – </a:t>
                </a:r>
                <a:endParaRPr lang="en-US" dirty="0" smtClean="0"/>
              </a:p>
              <a:p>
                <a:pPr marL="118872" indent="0">
                  <a:buNone/>
                </a:pPr>
                <a:r>
                  <a:rPr lang="en-US" dirty="0" smtClean="0"/>
                  <a:t>(</a:t>
                </a:r>
                <a:r>
                  <a:rPr lang="en-US" dirty="0" err="1" smtClean="0"/>
                  <a:t>a.k.a</a:t>
                </a:r>
                <a:r>
                  <a:rPr lang="en-US" dirty="0" smtClean="0"/>
                  <a:t> </a:t>
                </a:r>
                <a:r>
                  <a:rPr lang="en-US" dirty="0" smtClean="0"/>
                  <a:t>number </a:t>
                </a:r>
                <a:r>
                  <a:rPr lang="en-US" dirty="0" smtClean="0"/>
                  <a:t>of “</a:t>
                </a:r>
                <a:r>
                  <a:rPr lang="en-US" b="1" dirty="0" err="1" smtClean="0"/>
                  <a:t>measurement</a:t>
                </a:r>
                <a:r>
                  <a:rPr lang="en-US" dirty="0" err="1" smtClean="0"/>
                  <a:t>”|”</a:t>
                </a:r>
                <a:r>
                  <a:rPr lang="en-US" b="1" dirty="0" err="1" smtClean="0"/>
                  <a:t>attributes</a:t>
                </a:r>
                <a:r>
                  <a:rPr lang="en-US" dirty="0" err="1" smtClean="0"/>
                  <a:t>”|”</a:t>
                </a:r>
                <a:r>
                  <a:rPr lang="en-US" b="1" dirty="0" err="1" smtClean="0"/>
                  <a:t>variable</a:t>
                </a:r>
                <a:r>
                  <a:rPr lang="en-US" dirty="0" smtClean="0"/>
                  <a:t>” | “</a:t>
                </a:r>
                <a:r>
                  <a:rPr lang="en-US" b="1" dirty="0" smtClean="0"/>
                  <a:t>fields</a:t>
                </a:r>
                <a:r>
                  <a:rPr lang="en-US" dirty="0" smtClean="0"/>
                  <a:t>” </a:t>
                </a:r>
                <a:r>
                  <a:rPr lang="en-US" dirty="0" smtClean="0"/>
                  <a:t>)</a:t>
                </a:r>
                <a:endParaRPr lang="en-US" dirty="0" smtClean="0"/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dirty="0" smtClean="0"/>
                  <a:t> is </a:t>
                </a:r>
                <a:r>
                  <a:rPr lang="en-US" dirty="0" smtClean="0"/>
                  <a:t>number of rows </a:t>
                </a:r>
                <a:r>
                  <a:rPr lang="en-US" dirty="0" smtClean="0"/>
                  <a:t>– </a:t>
                </a:r>
              </a:p>
              <a:p>
                <a:pPr marL="118872" indent="0">
                  <a:buNone/>
                </a:pPr>
                <a:r>
                  <a:rPr lang="en-US" dirty="0" smtClean="0"/>
                  <a:t>(a.k.a. </a:t>
                </a:r>
                <a:r>
                  <a:rPr lang="en-US" dirty="0" smtClean="0"/>
                  <a:t> </a:t>
                </a:r>
                <a:r>
                  <a:rPr lang="en-US" dirty="0" smtClean="0"/>
                  <a:t>“</a:t>
                </a:r>
                <a:r>
                  <a:rPr lang="en-US" b="1" dirty="0" err="1" smtClean="0"/>
                  <a:t>objects</a:t>
                </a:r>
                <a:r>
                  <a:rPr lang="en-US" dirty="0" err="1" smtClean="0"/>
                  <a:t>”|”</a:t>
                </a:r>
                <a:r>
                  <a:rPr lang="en-US" b="1" dirty="0" err="1" smtClean="0"/>
                  <a:t>samples</a:t>
                </a:r>
                <a:r>
                  <a:rPr lang="en-US" dirty="0" err="1" smtClean="0"/>
                  <a:t>”|”</a:t>
                </a:r>
                <a:r>
                  <a:rPr lang="en-US" b="1" dirty="0" err="1" smtClean="0"/>
                  <a:t>observations</a:t>
                </a:r>
                <a:r>
                  <a:rPr lang="en-US" dirty="0" err="1" smtClean="0"/>
                  <a:t>”|”</a:t>
                </a:r>
                <a:r>
                  <a:rPr lang="en-US" b="1" dirty="0" err="1" smtClean="0"/>
                  <a:t>examples</a:t>
                </a:r>
                <a:r>
                  <a:rPr lang="en-US" dirty="0" smtClean="0"/>
                  <a:t>” in </a:t>
                </a:r>
                <a:r>
                  <a:rPr lang="en-US" dirty="0" smtClean="0"/>
                  <a:t>database)</a:t>
                </a:r>
                <a:endParaRPr lang="en-US" dirty="0" smtClean="0"/>
              </a:p>
              <a:p>
                <a:pPr marL="118872" indent="0">
                  <a:buNone/>
                </a:pPr>
                <a:endParaRPr lang="en-US" dirty="0"/>
              </a:p>
              <a:p>
                <a:pPr marL="118872" indent="0">
                  <a:buNone/>
                </a:pPr>
                <a:r>
                  <a:rPr lang="en-US" dirty="0" smtClean="0"/>
                  <a:t>It’s only terminology, but still each community use it’s own dialect</a:t>
                </a:r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Таблица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3376686"/>
                  </p:ext>
                </p:extLst>
              </p:nvPr>
            </p:nvGraphicFramePr>
            <p:xfrm>
              <a:off x="683568" y="2276872"/>
              <a:ext cx="609600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/>
                    <a:gridCol w="2032000"/>
                    <a:gridCol w="20320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Attribute #1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Attribute #2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…Attribute  #n</a:t>
                          </a:r>
                          <a:endParaRPr lang="ru-R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…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…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…</a:t>
                          </a:r>
                          <a:endParaRPr lang="ru-R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𝑁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𝑁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𝑁𝑛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Таблица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3376686"/>
                  </p:ext>
                </p:extLst>
              </p:nvPr>
            </p:nvGraphicFramePr>
            <p:xfrm>
              <a:off x="683568" y="2276872"/>
              <a:ext cx="609600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/>
                    <a:gridCol w="2032000"/>
                    <a:gridCol w="203200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Attribute #1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Attribute #2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…Attribute  #n</a:t>
                          </a:r>
                          <a:endParaRPr lang="ru-R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t="-108197" r="-200601" b="-1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99701" t="-108197" r="-100000" b="-1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200300" t="-108197" r="-300" b="-19836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…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…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…</a:t>
                          </a:r>
                          <a:endParaRPr lang="ru-R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t="-306557" r="-2006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99701" t="-306557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200300" t="-306557" r="-3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Таблица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9722629"/>
                  </p:ext>
                </p:extLst>
              </p:nvPr>
            </p:nvGraphicFramePr>
            <p:xfrm>
              <a:off x="6948264" y="2276872"/>
              <a:ext cx="5040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Y</a:t>
                          </a:r>
                          <a:endParaRPr lang="ru-RU" dirty="0"/>
                        </a:p>
                      </a:txBody>
                      <a:tcP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…</a:t>
                          </a:r>
                          <a:endParaRPr lang="ru-RU" dirty="0"/>
                        </a:p>
                      </a:txBody>
                      <a:tcP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Таблица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9722629"/>
                  </p:ext>
                </p:extLst>
              </p:nvPr>
            </p:nvGraphicFramePr>
            <p:xfrm>
              <a:off x="6948264" y="2276872"/>
              <a:ext cx="504056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4056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Y</a:t>
                          </a:r>
                          <a:endParaRPr lang="ru-RU" dirty="0"/>
                        </a:p>
                      </a:txBody>
                      <a:tcP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1220" t="-108197" r="-1220" b="-203279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…</a:t>
                          </a:r>
                          <a:endParaRPr lang="ru-RU" dirty="0"/>
                        </a:p>
                      </a:txBody>
                      <a:tcP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1220" t="-306557" r="-1220" b="-491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02529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4. </a:t>
            </a:r>
            <a:r>
              <a:rPr lang="en-US" sz="2800" dirty="0" smtClean="0"/>
              <a:t>Building </a:t>
            </a:r>
            <a:r>
              <a:rPr lang="en-US" sz="2800" dirty="0"/>
              <a:t>blocks for Decision </a:t>
            </a:r>
            <a:r>
              <a:rPr lang="en-US" sz="2800" dirty="0" smtClean="0"/>
              <a:t>Trees / Size of train set</a:t>
            </a:r>
            <a:endParaRPr lang="ru-RU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 smtClean="0"/>
                  <a:t>Even N is large like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 smtClean="0"/>
                  <a:t> the more </a:t>
                </a:r>
                <a:r>
                  <a:rPr lang="en-US" dirty="0" err="1" smtClean="0"/>
                  <a:t>usefull</a:t>
                </a:r>
                <a:r>
                  <a:rPr lang="en-US" dirty="0" smtClean="0"/>
                  <a:t> information in </a:t>
                </a:r>
                <a:r>
                  <a:rPr lang="en-US" i="1" dirty="0" smtClean="0"/>
                  <a:t>train set</a:t>
                </a:r>
                <a:r>
                  <a:rPr lang="en-US" dirty="0" smtClean="0"/>
                  <a:t> is information about event you try to </a:t>
                </a:r>
                <a:r>
                  <a:rPr lang="en-US" dirty="0" smtClean="0"/>
                  <a:t>predict. (</a:t>
                </a:r>
                <a:r>
                  <a:rPr lang="en-US" dirty="0" smtClean="0"/>
                  <a:t>Examples </a:t>
                </a:r>
                <a:r>
                  <a:rPr lang="en-US" dirty="0"/>
                  <a:t>with not often events: </a:t>
                </a:r>
                <a:r>
                  <a:rPr lang="en-US" i="1" dirty="0"/>
                  <a:t>click on add</a:t>
                </a:r>
                <a:r>
                  <a:rPr lang="en-US" dirty="0"/>
                  <a:t>, </a:t>
                </a:r>
                <a:r>
                  <a:rPr lang="en-US" i="1" dirty="0"/>
                  <a:t>crash of </a:t>
                </a:r>
                <a:r>
                  <a:rPr lang="en-US" i="1" dirty="0" smtClean="0"/>
                  <a:t>airplane</a:t>
                </a:r>
                <a:r>
                  <a:rPr lang="en-US" dirty="0" smtClean="0"/>
                  <a:t>, </a:t>
                </a:r>
                <a:r>
                  <a:rPr lang="en-US" i="1" dirty="0"/>
                  <a:t>crash of nuclear </a:t>
                </a:r>
                <a:r>
                  <a:rPr lang="en-US" i="1" dirty="0" smtClean="0"/>
                  <a:t>plant</a:t>
                </a:r>
                <a:r>
                  <a:rPr lang="en-US" dirty="0" smtClean="0"/>
                  <a:t>)</a:t>
                </a:r>
                <a:endParaRPr lang="ru-RU" dirty="0"/>
              </a:p>
              <a:p>
                <a:pPr marL="118872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Statistical point of view into “size” of the set is the number of observation which are relative to what you try to predict and not </a:t>
                </a:r>
                <a:r>
                  <a:rPr lang="en-US" dirty="0" smtClean="0"/>
                  <a:t>to</a:t>
                </a:r>
              </a:p>
              <a:p>
                <a:pPr marL="118872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</a:t>
                </a:r>
                <a:r>
                  <a:rPr lang="en-US" dirty="0" smtClean="0"/>
                  <a:t> </a:t>
                </a:r>
                <a:r>
                  <a:rPr lang="en-US" b="1" dirty="0" smtClean="0"/>
                  <a:t>all available </a:t>
                </a:r>
                <a:r>
                  <a:rPr lang="en-US" b="1" dirty="0" smtClean="0"/>
                  <a:t>observation</a:t>
                </a:r>
              </a:p>
              <a:p>
                <a:pPr marL="118872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This days data is grabbed by computer and datasets and predictor variables is big like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b="0" i="0" smtClean="0">
                            <a:latin typeface="Cambria Math"/>
                          </a:rPr>
                          <m:t>1</m:t>
                        </m:r>
                      </m:sup>
                    </m:sSup>
                    <m:r>
                      <a:rPr lang="en-US" b="0" i="0" smtClean="0">
                        <a:latin typeface="Cambria Math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6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922" r="-1259" b="-26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3146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Заголовок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155448"/>
                <a:ext cx="8229600" cy="1252728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/>
                  <a:t>4</a:t>
                </a:r>
                <a:r>
                  <a:rPr lang="en-US" sz="3600" dirty="0" smtClean="0"/>
                  <a:t>. </a:t>
                </a:r>
                <a:r>
                  <a:rPr lang="en-US" sz="3600" dirty="0" smtClean="0"/>
                  <a:t>If </a:t>
                </a:r>
                <a14:m>
                  <m:oMath xmlns:m="http://schemas.openxmlformats.org/officeDocument/2006/math">
                    <m:r>
                      <a:rPr lang="en-US" sz="3600" b="1" i="1">
                        <a:latin typeface="Cambria Math"/>
                      </a:rPr>
                      <m:t>𝑿</m:t>
                    </m:r>
                    <m:r>
                      <a:rPr lang="en-US" sz="3600" b="1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3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6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3600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sz="3600" b="1" i="1">
                        <a:latin typeface="Cambria Math"/>
                        <a:ea typeface="Cambria Math"/>
                      </a:rPr>
                      <m:t>×</m:t>
                    </m:r>
                    <m:sSub>
                      <m:sSubPr>
                        <m:ctrlPr>
                          <a:rPr lang="en-US" sz="36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3600" b="1" i="1"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  <m:sub>
                        <m:r>
                          <a:rPr lang="en-US" sz="3600" b="1" i="1">
                            <a:latin typeface="Cambria Math"/>
                            <a:ea typeface="Cambria Math"/>
                          </a:rPr>
                          <m:t>𝟐</m:t>
                        </m:r>
                      </m:sub>
                    </m:sSub>
                    <m:r>
                      <a:rPr lang="en-US" sz="3600" b="1" i="1">
                        <a:latin typeface="Cambria Math"/>
                        <a:ea typeface="Cambria Math"/>
                      </a:rPr>
                      <m:t>…×</m:t>
                    </m:r>
                    <m:sSub>
                      <m:sSubPr>
                        <m:ctrlPr>
                          <a:rPr lang="en-US" sz="36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3600" b="1" i="1"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  <m:sub>
                        <m:r>
                          <a:rPr lang="en-US" sz="3600" b="1" i="1">
                            <a:latin typeface="Cambria Math"/>
                            <a:ea typeface="Cambria Math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3600" dirty="0" smtClean="0"/>
                  <a:t> 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6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3600" b="1" i="1" smtClean="0">
                            <a:latin typeface="Cambria Math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3600" dirty="0" smtClean="0"/>
                  <a:t> ?</a:t>
                </a:r>
                <a:endParaRPr lang="ru-RU" sz="3600" dirty="0"/>
              </a:p>
            </p:txBody>
          </p:sp>
        </mc:Choice>
        <mc:Fallback>
          <p:sp>
            <p:nvSpPr>
              <p:cNvPr id="6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155448"/>
                <a:ext cx="8229600" cy="1252728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Объект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90349472"/>
                  </p:ext>
                </p:extLst>
              </p:nvPr>
            </p:nvGraphicFramePr>
            <p:xfrm>
              <a:off x="457200" y="1774825"/>
              <a:ext cx="7931224" cy="4028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82806"/>
                    <a:gridCol w="1195890"/>
                    <a:gridCol w="2880320"/>
                    <a:gridCol w="1872208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Name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0" lang="en-US" sz="1800" b="1" kern="1200" dirty="0" smtClean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Has order </a:t>
                          </a:r>
                        </a:p>
                        <a:p>
                          <a:r>
                            <a:rPr kumimoji="0" lang="en-US" sz="1800" b="1" kern="1200" dirty="0" smtClean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x &lt; y?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Has </a:t>
                          </a:r>
                          <a:r>
                            <a:rPr lang="en-US" dirty="0" err="1" smtClean="0"/>
                            <a:t>distnace</a:t>
                          </a:r>
                          <a:r>
                            <a:rPr lang="en-US" baseline="0" dirty="0" smtClean="0"/>
                            <a:t> </a:t>
                          </a:r>
                          <a:r>
                            <a:rPr lang="en-US" dirty="0" smtClean="0"/>
                            <a:t>metric</a:t>
                          </a:r>
                        </a:p>
                        <a:p>
                          <a:r>
                            <a:rPr lang="en-US" dirty="0" smtClean="0"/>
                            <a:t> d=(</a:t>
                          </a:r>
                          <a:r>
                            <a:rPr lang="en-US" dirty="0" err="1" smtClean="0"/>
                            <a:t>x,y</a:t>
                          </a:r>
                          <a:r>
                            <a:rPr lang="en-US" dirty="0" smtClean="0"/>
                            <a:t>)=|x-y| ?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Examples</a:t>
                          </a:r>
                          <a:endParaRPr lang="ru-R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kumimoji="0" lang="en-US" sz="18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interval scale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Any real variable</a:t>
                          </a:r>
                          <a:endParaRPr lang="ru-R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 smtClean="0"/>
                            <a:t>circular/periodic</a:t>
                          </a:r>
                          <a:endParaRPr lang="ru-RU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</a:t>
                          </a:r>
                        </a:p>
                        <a:p>
                          <a:r>
                            <a:rPr lang="en-US" dirty="0" smtClean="0"/>
                            <a:t>minimum length of two possible arcs on circle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Direction, time of days…</a:t>
                          </a:r>
                        </a:p>
                        <a:p>
                          <a:endParaRPr lang="ru-R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 smtClean="0"/>
                            <a:t>ordinal</a:t>
                          </a:r>
                          <a:endParaRPr lang="ru-RU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</a:t>
                          </a:r>
                        </a:p>
                        <a:p>
                          <a:r>
                            <a:rPr lang="en-US" dirty="0" smtClean="0"/>
                            <a:t>We can introduce</a:t>
                          </a:r>
                          <a:r>
                            <a:rPr lang="en-US" baseline="0" dirty="0" smtClean="0"/>
                            <a:t> scoring-but it’s artificial step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Grades,</a:t>
                          </a:r>
                          <a:r>
                            <a:rPr lang="en-US" baseline="0" dirty="0" smtClean="0"/>
                            <a:t> Size,</a:t>
                          </a:r>
                        </a:p>
                        <a:p>
                          <a:r>
                            <a:rPr lang="en-US" baseline="0" dirty="0" smtClean="0"/>
                            <a:t>Number of starts.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kumimoji="0" lang="en-US" sz="18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categorical/</a:t>
                          </a:r>
                        </a:p>
                        <a:p>
                          <a:r>
                            <a:rPr kumimoji="0" lang="en-US" sz="18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factorial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 </a:t>
                          </a:r>
                        </a:p>
                        <a:p>
                          <a:r>
                            <a:rPr lang="en-US" dirty="0" smtClean="0"/>
                            <a:t>or very lightly “+” because </a:t>
                          </a:r>
                        </a:p>
                        <a:p>
                          <a:r>
                            <a:rPr lang="en-US" dirty="0" smtClean="0"/>
                            <a:t>d(</a:t>
                          </a:r>
                          <a:r>
                            <a:rPr lang="en-US" dirty="0" err="1" smtClean="0"/>
                            <a:t>x,y</a:t>
                          </a:r>
                          <a:r>
                            <a:rPr lang="en-US" dirty="0" smtClean="0"/>
                            <a:t>)= 0</a:t>
                          </a:r>
                          <a:r>
                            <a:rPr lang="en-US" baseline="0" dirty="0" smtClean="0"/>
                            <a:t> if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baseline="0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b="0" i="1" baseline="0" smtClean="0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b="0" i="1" baseline="0" smtClean="0">
                                  <a:latin typeface="Cambria Math"/>
                                </a:rPr>
                                <m:t>𝑦</m:t>
                              </m:r>
                            </m:oMath>
                          </a14:m>
                          <a:r>
                            <a:rPr lang="en-US" baseline="0" dirty="0" smtClean="0"/>
                            <a:t> </a:t>
                          </a:r>
                        </a:p>
                        <a:p>
                          <a:r>
                            <a:rPr lang="en-US" baseline="0" dirty="0" smtClean="0"/>
                            <a:t>                1 if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baseline="0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b="0" i="1" baseline="0" smtClean="0">
                                  <a:latin typeface="Cambria Math"/>
                                  <a:ea typeface="Cambria Math"/>
                                </a:rPr>
                                <m:t>≠</m:t>
                              </m:r>
                              <m:r>
                                <a:rPr lang="en-US" b="0" i="1" baseline="0" smtClean="0">
                                  <a:latin typeface="Cambria Math"/>
                                </a:rPr>
                                <m:t>𝑦</m:t>
                              </m:r>
                            </m:oMath>
                          </a14:m>
                          <a:endParaRPr 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Word, Language.. It’s just a name</a:t>
                          </a:r>
                          <a:endParaRPr lang="ru-RU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Объект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90349472"/>
                  </p:ext>
                </p:extLst>
              </p:nvPr>
            </p:nvGraphicFramePr>
            <p:xfrm>
              <a:off x="457200" y="1774825"/>
              <a:ext cx="7931224" cy="4028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82806"/>
                    <a:gridCol w="1195890"/>
                    <a:gridCol w="2880320"/>
                    <a:gridCol w="1872208"/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Name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kumimoji="0" lang="en-US" sz="1800" b="1" kern="1200" dirty="0" smtClean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Has order </a:t>
                          </a:r>
                        </a:p>
                        <a:p>
                          <a:r>
                            <a:rPr kumimoji="0" lang="en-US" sz="1800" b="1" kern="1200" dirty="0" smtClean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x &lt; y?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Has </a:t>
                          </a:r>
                          <a:r>
                            <a:rPr lang="en-US" dirty="0" err="1" smtClean="0"/>
                            <a:t>distnace</a:t>
                          </a:r>
                          <a:r>
                            <a:rPr lang="en-US" baseline="0" dirty="0" smtClean="0"/>
                            <a:t> </a:t>
                          </a:r>
                          <a:r>
                            <a:rPr lang="en-US" dirty="0" smtClean="0"/>
                            <a:t>metric</a:t>
                          </a:r>
                        </a:p>
                        <a:p>
                          <a:r>
                            <a:rPr lang="en-US" dirty="0" smtClean="0"/>
                            <a:t> d=(</a:t>
                          </a:r>
                          <a:r>
                            <a:rPr lang="en-US" dirty="0" err="1" smtClean="0"/>
                            <a:t>x,y</a:t>
                          </a:r>
                          <a:r>
                            <a:rPr lang="en-US" dirty="0" smtClean="0"/>
                            <a:t>)=|x-y| ?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Examples</a:t>
                          </a:r>
                          <a:endParaRPr lang="ru-R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kumimoji="0" lang="en-US" sz="18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interval scale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Any real variable</a:t>
                          </a:r>
                          <a:endParaRPr lang="ru-RU" dirty="0"/>
                        </a:p>
                      </a:txBody>
                      <a:tcPr/>
                    </a:tc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b="1" dirty="0" smtClean="0"/>
                            <a:t>circular/periodic</a:t>
                          </a:r>
                          <a:endParaRPr lang="ru-RU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</a:t>
                          </a:r>
                        </a:p>
                        <a:p>
                          <a:r>
                            <a:rPr lang="en-US" dirty="0" smtClean="0"/>
                            <a:t>minimum length of two possible arcs on circle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Direction, time of </a:t>
                          </a:r>
                          <a:r>
                            <a:rPr lang="en-US" dirty="0" smtClean="0"/>
                            <a:t>days…</a:t>
                          </a:r>
                        </a:p>
                        <a:p>
                          <a:endParaRPr lang="ru-RU" dirty="0"/>
                        </a:p>
                      </a:txBody>
                      <a:tcPr/>
                    </a:tc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b="1" dirty="0" smtClean="0"/>
                            <a:t>ordinal</a:t>
                          </a:r>
                          <a:endParaRPr lang="ru-RU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+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</a:t>
                          </a:r>
                        </a:p>
                        <a:p>
                          <a:r>
                            <a:rPr lang="en-US" dirty="0" smtClean="0"/>
                            <a:t>We can introduce</a:t>
                          </a:r>
                          <a:r>
                            <a:rPr lang="en-US" baseline="0" dirty="0" smtClean="0"/>
                            <a:t> scoring-but it’s artificial step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Grades,</a:t>
                          </a:r>
                          <a:r>
                            <a:rPr lang="en-US" baseline="0" dirty="0" smtClean="0"/>
                            <a:t> Size,</a:t>
                          </a:r>
                        </a:p>
                        <a:p>
                          <a:r>
                            <a:rPr lang="en-US" baseline="0" dirty="0" smtClean="0"/>
                            <a:t>Number of starts.</a:t>
                          </a:r>
                        </a:p>
                      </a:txBody>
                      <a:tcPr/>
                    </a:tc>
                  </a:tr>
                  <a:tr h="1188720">
                    <a:tc>
                      <a:txBody>
                        <a:bodyPr/>
                        <a:lstStyle/>
                        <a:p>
                          <a:r>
                            <a:rPr kumimoji="0" lang="en-US" sz="18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categorical/</a:t>
                          </a:r>
                        </a:p>
                        <a:p>
                          <a:r>
                            <a:rPr kumimoji="0" lang="en-US" sz="18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factorial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-</a:t>
                          </a:r>
                          <a:endParaRPr lang="ru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110148" t="-241538" r="-65116" b="-8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Word, Language.. It’s just a name</a:t>
                          </a:r>
                          <a:endParaRPr lang="ru-RU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2" name="Прямоугольник 1"/>
          <p:cNvSpPr/>
          <p:nvPr/>
        </p:nvSpPr>
        <p:spPr>
          <a:xfrm>
            <a:off x="0" y="5913976"/>
            <a:ext cx="900810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Different procedures accept different type of </a:t>
            </a:r>
            <a:r>
              <a:rPr lang="en-US" dirty="0" smtClean="0"/>
              <a:t>variables.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J.Fr</a:t>
            </a:r>
            <a:r>
              <a:rPr lang="en-US" dirty="0"/>
              <a:t>. </a:t>
            </a:r>
            <a:r>
              <a:rPr lang="en-US" dirty="0" smtClean="0"/>
              <a:t>Asked </a:t>
            </a:r>
            <a:r>
              <a:rPr lang="en-US" dirty="0" err="1" smtClean="0"/>
              <a:t>asked</a:t>
            </a:r>
            <a:r>
              <a:rPr lang="en-US" dirty="0" smtClean="0"/>
              <a:t> </a:t>
            </a:r>
            <a:r>
              <a:rPr lang="en-US" dirty="0" err="1" smtClean="0"/>
              <a:t>carefull</a:t>
            </a:r>
            <a:r>
              <a:rPr lang="en-US" dirty="0" smtClean="0"/>
              <a:t> </a:t>
            </a:r>
            <a:r>
              <a:rPr lang="en-US" dirty="0"/>
              <a:t>when people state “can handle”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Tress can handle circular variables, even J.H. do not know any implementation which do it.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63773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5. </a:t>
            </a:r>
            <a:r>
              <a:rPr lang="en-US" sz="3600" dirty="0" smtClean="0"/>
              <a:t>Decision </a:t>
            </a:r>
            <a:r>
              <a:rPr lang="en-US" sz="3600" dirty="0" smtClean="0"/>
              <a:t>Trees, regression case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8872" indent="0">
              <a:buNone/>
            </a:pPr>
            <a:r>
              <a:rPr lang="en-US" dirty="0" smtClean="0"/>
              <a:t>Every Machine Learning technic has 3 components as we discussed:</a:t>
            </a:r>
          </a:p>
          <a:p>
            <a:pPr marL="118872" indent="0">
              <a:buNone/>
            </a:pPr>
            <a:endParaRPr lang="en-US" dirty="0" smtClean="0"/>
          </a:p>
          <a:p>
            <a:pPr marL="118872" indent="0">
              <a:buNone/>
            </a:pPr>
            <a:r>
              <a:rPr lang="en-US" i="1" dirty="0"/>
              <a:t>1. Model (or pattern) structure</a:t>
            </a:r>
            <a:endParaRPr lang="en-US" i="1" dirty="0">
              <a:latin typeface="Cambria Math"/>
            </a:endParaRPr>
          </a:p>
          <a:p>
            <a:pPr marL="118872" indent="0">
              <a:buNone/>
            </a:pPr>
            <a:r>
              <a:rPr lang="en-US" i="1" dirty="0" smtClean="0"/>
              <a:t>2</a:t>
            </a:r>
            <a:r>
              <a:rPr lang="en-US" i="1" dirty="0"/>
              <a:t>. Score criteria</a:t>
            </a:r>
          </a:p>
          <a:p>
            <a:pPr marL="118872" indent="0">
              <a:buNone/>
            </a:pPr>
            <a:r>
              <a:rPr lang="en-US" i="1" dirty="0" smtClean="0"/>
              <a:t>3</a:t>
            </a:r>
            <a:r>
              <a:rPr lang="en-US" i="1" dirty="0"/>
              <a:t>. Search </a:t>
            </a:r>
            <a:r>
              <a:rPr lang="en-US" i="1" dirty="0" smtClean="0"/>
              <a:t>strategy</a:t>
            </a:r>
          </a:p>
        </p:txBody>
      </p:sp>
    </p:spTree>
    <p:extLst>
      <p:ext uri="{BB962C8B-B14F-4D97-AF65-F5344CB8AC3E}">
        <p14:creationId xmlns:p14="http://schemas.microsoft.com/office/powerpoint/2010/main" val="1982115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5. </a:t>
            </a:r>
            <a:r>
              <a:rPr lang="en-US" sz="3600" dirty="0" smtClean="0"/>
              <a:t>Decision </a:t>
            </a:r>
            <a:r>
              <a:rPr lang="en-US" sz="3600" dirty="0" smtClean="0"/>
              <a:t>Trees, regression/Model</a:t>
            </a:r>
            <a:endParaRPr lang="ru-RU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75191"/>
                <a:ext cx="8229600" cy="4625609"/>
              </a:xfrm>
            </p:spPr>
            <p:txBody>
              <a:bodyPr>
                <a:normAutofit fontScale="47500" lnSpcReduction="20000"/>
              </a:bodyPr>
              <a:lstStyle/>
              <a:p>
                <a:pPr marL="118872" indent="0">
                  <a:buNone/>
                </a:pPr>
                <a:r>
                  <a:rPr lang="en-US" b="1" i="1" dirty="0" smtClean="0"/>
                  <a:t>Model </a:t>
                </a:r>
                <a:r>
                  <a:rPr lang="en-US" b="1" i="1" dirty="0"/>
                  <a:t>(or pattern) </a:t>
                </a:r>
                <a:r>
                  <a:rPr lang="en-US" b="1" i="1" dirty="0" smtClean="0"/>
                  <a:t>structure. Most </a:t>
                </a:r>
                <a:r>
                  <a:rPr lang="en-US" b="1" i="1" dirty="0" err="1" smtClean="0"/>
                  <a:t>genereal</a:t>
                </a:r>
                <a:endParaRPr lang="en-US" b="1" i="1" dirty="0">
                  <a:latin typeface="Cambria Math"/>
                </a:endParaRPr>
              </a:p>
              <a:p>
                <a:pPr marL="118872" indent="0">
                  <a:buNone/>
                </a:pPr>
                <a:endParaRPr lang="en-US" i="1" dirty="0" smtClean="0"/>
              </a:p>
              <a:p>
                <a:pPr marL="118872" indent="0">
                  <a:buNone/>
                </a:pPr>
                <a:r>
                  <a:rPr lang="en-US" dirty="0" smtClean="0"/>
                  <a:t>The structure model for decision trees is the following:</a:t>
                </a:r>
              </a:p>
              <a:p>
                <a:pPr marL="118872" indent="0">
                  <a:buNone/>
                </a:pPr>
                <a:endParaRPr lang="en-US" i="1" dirty="0"/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ru-RU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ru-RU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/>
                          </a:rPr>
                          <m:t>𝑚</m:t>
                        </m:r>
                        <m:r>
                          <a:rPr lang="en-US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𝐼</m:t>
                        </m:r>
                        <m:r>
                          <a:rPr lang="en-US" i="1">
                            <a:latin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</a:rPr>
                          <m:t>𝑥</m:t>
                        </m:r>
                        <m:r>
                          <a:rPr lang="en-US" i="1">
                            <a:latin typeface="Cambria Math"/>
                          </a:rPr>
                          <m:t>𝜖</m:t>
                        </m:r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i="1" dirty="0" smtClean="0"/>
                  <a:t> </a:t>
                </a:r>
              </a:p>
              <a:p>
                <a:pPr marL="118872" indent="0">
                  <a:buNone/>
                </a:pPr>
                <a:endParaRPr lang="en-US" i="1" dirty="0" smtClean="0"/>
              </a:p>
              <a:p>
                <a:pPr marL="118872" indent="0">
                  <a:buNone/>
                </a:pPr>
                <a:r>
                  <a:rPr lang="en-US" i="1" u="sng" dirty="0" smtClean="0"/>
                  <a:t>Where:</a:t>
                </a:r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r>
                  <a:rPr lang="en-US" dirty="0" smtClean="0"/>
                  <a:t>I is indicator function in the following form:</a:t>
                </a:r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𝑒𝑥𝑝𝑟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𝑖𝑓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>
                                      <a:latin typeface="Cambria Math"/>
                                    </a:rPr>
                                    <m:t>e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/>
                                    </a:rPr>
                                    <m:t>xp</m:t>
                                  </m:r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/>
                                    </a:rPr>
                                    <m:t>𝑟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𝑖𝑠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b="1" i="1">
                                      <a:latin typeface="Cambria Math"/>
                                    </a:rPr>
                                    <m:t>𝒕𝒓𝒖𝒆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0 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𝑜𝑓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𝑒𝑥𝑝𝑟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𝑖𝑠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1" i="1">
                                  <a:latin typeface="Cambria Math"/>
                                </a:rPr>
                                <m:t>𝒇𝒂𝒍𝒔𝒆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i="1" dirty="0"/>
                  <a:t> </a:t>
                </a:r>
              </a:p>
              <a:p>
                <a:pPr marL="118872" indent="0">
                  <a:buNone/>
                </a:pPr>
                <a:endParaRPr lang="en-US" i="1" dirty="0" smtClean="0"/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r>
                  <a:rPr lang="en-US" dirty="0" smtClean="0"/>
                  <a:t>Parameters in ML community (</a:t>
                </a:r>
                <a:r>
                  <a:rPr lang="en-US" b="1" dirty="0" smtClean="0"/>
                  <a:t>variables from optimization community</a:t>
                </a:r>
                <a:r>
                  <a:rPr lang="en-US" dirty="0" smtClean="0"/>
                  <a:t>):</a:t>
                </a:r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r>
                  <a:rPr lang="en-US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0" smtClean="0">
                            <a:latin typeface="Cambria Math"/>
                          </a:rPr>
                          <m:t>{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i</m:t>
                        </m:r>
                      </m:sub>
                    </m:sSub>
                    <m:r>
                      <a:rPr lang="en-US" b="0" i="0" smtClean="0">
                        <a:latin typeface="Cambria Math"/>
                      </a:rPr>
                      <m:t>}</m:t>
                    </m:r>
                  </m:oMath>
                </a14:m>
                <a:r>
                  <a:rPr lang="en-US" dirty="0" smtClean="0"/>
                  <a:t> - </a:t>
                </a:r>
                <a:r>
                  <a:rPr lang="en-US" dirty="0" err="1" smtClean="0"/>
                  <a:t>subregions</a:t>
                </a:r>
                <a:r>
                  <a:rPr lang="en-US" dirty="0" smtClean="0"/>
                  <a:t> of input space.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i</m:t>
                    </m:r>
                    <m:r>
                      <a:rPr lang="en-US" b="0" i="0" smtClean="0">
                        <a:latin typeface="Cambria Math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0" smtClean="0">
                            <a:latin typeface="Cambria Math"/>
                          </a:rPr>
                          <m:t>1,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m</m:t>
                        </m:r>
                      </m:e>
                    </m:acc>
                  </m:oMath>
                </a14:m>
                <a:endParaRPr lang="en-US" b="0" dirty="0" smtClean="0"/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r>
                  <a:rPr lang="en-US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 smtClean="0"/>
                  <a:t> - function value on this </a:t>
                </a:r>
                <a:r>
                  <a:rPr lang="en-US" dirty="0" err="1" smtClean="0"/>
                  <a:t>subregions</a:t>
                </a:r>
                <a:r>
                  <a:rPr lang="en-US" dirty="0" smtClean="0"/>
                  <a:t>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/>
                      </a:rPr>
                      <m:t>i</m:t>
                    </m:r>
                    <m:r>
                      <a:rPr lang="en-US" i="0">
                        <a:latin typeface="Cambria Math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i="0">
                            <a:latin typeface="Cambria Math"/>
                          </a:rPr>
                          <m:t>1,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/>
                          </a:rPr>
                          <m:t>m</m:t>
                        </m:r>
                      </m:e>
                    </m:acc>
                  </m:oMath>
                </a14:m>
                <a:endParaRPr lang="en-US" dirty="0" smtClean="0"/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r>
                  <a:rPr lang="en-US" b="1" dirty="0" smtClean="0"/>
                  <a:t>It’s most general form in which:</a:t>
                </a:r>
              </a:p>
              <a:p>
                <a:pPr marL="633222" indent="-514350">
                  <a:buFont typeface="+mj-lt"/>
                  <a:buAutoNum type="arabicPeriod"/>
                </a:pPr>
                <a:r>
                  <a:rPr lang="en-US" dirty="0" smtClean="0"/>
                  <a:t>Regions can intersect</a:t>
                </a:r>
              </a:p>
              <a:p>
                <a:pPr marL="633222" indent="-514350">
                  <a:buFont typeface="+mj-lt"/>
                  <a:buAutoNum type="arabicPeriod"/>
                </a:pPr>
                <a:r>
                  <a:rPr lang="en-US" dirty="0" smtClean="0"/>
                  <a:t>Regions can have </a:t>
                </a:r>
                <a:r>
                  <a:rPr lang="en-US" dirty="0" err="1" smtClean="0"/>
                  <a:t>arbitarly</a:t>
                </a:r>
                <a:r>
                  <a:rPr lang="en-US" dirty="0" smtClean="0"/>
                  <a:t> form, </a:t>
                </a:r>
              </a:p>
              <a:p>
                <a:pPr marL="633222" indent="-514350">
                  <a:buFont typeface="+mj-lt"/>
                  <a:buAutoNum type="arabicPeriod"/>
                </a:pPr>
                <a:r>
                  <a:rPr lang="en-US" dirty="0" smtClean="0"/>
                  <a:t>It does not need that regions cover all function domain</a:t>
                </a:r>
              </a:p>
              <a:p>
                <a:pPr marL="118872" indent="0">
                  <a:buNone/>
                </a:pPr>
                <a:endParaRPr lang="en-US" i="1" dirty="0" smtClean="0"/>
              </a:p>
              <a:p>
                <a:pPr marL="118872" indent="0">
                  <a:buNone/>
                </a:pPr>
                <a:endParaRPr lang="en-US" i="1" dirty="0"/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5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75191"/>
                <a:ext cx="8229600" cy="4625609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30338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Autofit/>
          </a:bodyPr>
          <a:lstStyle/>
          <a:p>
            <a:r>
              <a:rPr lang="en-US" sz="3600" dirty="0"/>
              <a:t>5</a:t>
            </a:r>
            <a:r>
              <a:rPr lang="en-US" sz="3600" dirty="0" smtClean="0"/>
              <a:t>. </a:t>
            </a:r>
            <a:r>
              <a:rPr lang="en-US" sz="3600" dirty="0" smtClean="0"/>
              <a:t>Decision </a:t>
            </a:r>
            <a:r>
              <a:rPr lang="en-US" sz="3600" dirty="0" smtClean="0"/>
              <a:t>Trees, regression/Score</a:t>
            </a:r>
            <a:endParaRPr lang="ru-RU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75191"/>
                <a:ext cx="8229600" cy="4625609"/>
              </a:xfrm>
            </p:spPr>
            <p:txBody>
              <a:bodyPr>
                <a:normAutofit fontScale="55000" lnSpcReduction="20000"/>
              </a:bodyPr>
              <a:lstStyle/>
              <a:p>
                <a:pPr marL="118872" indent="0">
                  <a:buNone/>
                </a:pPr>
                <a:r>
                  <a:rPr lang="en-US" dirty="0" smtClean="0"/>
                  <a:t>Usual standard for Loss in regression is quadratic loss. </a:t>
                </a:r>
              </a:p>
              <a:p>
                <a:pPr marL="118872" indent="0">
                  <a:buNone/>
                </a:pPr>
                <a:endParaRPr lang="en-US" dirty="0"/>
              </a:p>
              <a:p>
                <a:pPr marL="118872" indent="0">
                  <a:buNone/>
                </a:pPr>
                <a:r>
                  <a:rPr lang="en-US" dirty="0" smtClean="0"/>
                  <a:t>And </a:t>
                </a:r>
                <a:r>
                  <a:rPr lang="en-US" dirty="0" smtClean="0"/>
                  <a:t>used loss in CART is also quadratic loss. </a:t>
                </a:r>
              </a:p>
              <a:p>
                <a:pPr marL="118872" indent="0">
                  <a:buNone/>
                </a:pPr>
                <a:endParaRPr lang="en-US" b="1" dirty="0" smtClean="0"/>
              </a:p>
              <a:p>
                <a:pPr marL="118872" indent="0">
                  <a:buNone/>
                </a:pPr>
                <a:r>
                  <a:rPr lang="en-US" b="1" dirty="0" smtClean="0"/>
                  <a:t>Score </a:t>
                </a:r>
                <a:r>
                  <a:rPr lang="en-US" b="1" dirty="0"/>
                  <a:t>criteria – least </a:t>
                </a:r>
                <a:r>
                  <a:rPr lang="en-US" b="1" dirty="0" smtClean="0"/>
                  <a:t>squares scaled by N</a:t>
                </a:r>
              </a:p>
              <a:p>
                <a:pPr marL="118872" indent="0">
                  <a:buNone/>
                </a:pPr>
                <a:endParaRPr lang="en-US" dirty="0"/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ru-RU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ru-RU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𝑁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𝐹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𝑁</m:t>
                    </m:r>
                    <m:r>
                      <a:rPr lang="en-US" i="1" smtClean="0">
                        <a:latin typeface="Cambria Math"/>
                        <a:ea typeface="Cambria Math"/>
                      </a:rPr>
                      <m:t>∙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ru-RU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ru-RU" i="1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u-RU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/>
                                  </a:rPr>
                                  <m:t>−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ru-RU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𝑚</m:t>
                                    </m:r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𝑀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ru-RU" i="1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𝐼</m:t>
                                    </m:r>
                                    <m:d>
                                      <m:dPr>
                                        <m:ctrlPr>
                                          <a:rPr lang="ru-RU" i="1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  <m:t>𝑥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  <m:t>𝜖</m:t>
                                        </m:r>
                                        <m:sSub>
                                          <m:sSubPr>
                                            <m:ctrlPr>
                                              <a:rPr lang="ru-RU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/>
                                              </a:rPr>
                                              <m:t>𝑚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 smtClean="0"/>
                  <a:t> </a:t>
                </a:r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9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9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900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900" i="1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9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9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900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900" i="1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2900" b="0" i="1" smtClean="0">
                          <a:latin typeface="Cambria Math"/>
                        </a:rPr>
                        <m:t>=</m:t>
                      </m:r>
                      <m:r>
                        <a:rPr lang="en-US" sz="2900" i="1">
                          <a:latin typeface="Cambria Math"/>
                        </a:rPr>
                        <m:t>𝑎𝑟𝑔𝑚𝑖</m:t>
                      </m:r>
                      <m:sSub>
                        <m:sSubPr>
                          <m:ctrlPr>
                            <a:rPr lang="ru-RU" sz="29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900" i="1">
                              <a:latin typeface="Cambria Math"/>
                            </a:rPr>
                            <m:t>𝑛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29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9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900" i="1"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900" i="1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sz="2900" i="1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9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900" i="1">
                                      <a:latin typeface="Cambria Math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900" i="1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r>
                        <a:rPr lang="en-US" sz="2900" i="1">
                          <a:latin typeface="Cambria Math"/>
                        </a:rPr>
                        <m:t>𝑠</m:t>
                      </m:r>
                      <m:d>
                        <m:dPr>
                          <m:ctrlPr>
                            <a:rPr lang="en-US" sz="2900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ru-RU" sz="29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9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900" i="1"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900" i="1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sz="2900" i="1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9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900" i="1">
                                      <a:latin typeface="Cambria Math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900" i="1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900" b="0" i="1" smtClean="0">
                          <a:latin typeface="Cambria Math"/>
                        </a:rPr>
                        <m:t>=</m:t>
                      </m:r>
                      <m:r>
                        <a:rPr lang="en-US" sz="2900" i="1">
                          <a:latin typeface="Cambria Math"/>
                        </a:rPr>
                        <m:t>𝑎𝑟𝑔𝑚𝑖</m:t>
                      </m:r>
                      <m:sSub>
                        <m:sSubPr>
                          <m:ctrlPr>
                            <a:rPr lang="ru-RU" sz="29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900" i="1">
                              <a:latin typeface="Cambria Math"/>
                            </a:rPr>
                            <m:t>𝑛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29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9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900" i="1"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900" i="1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sz="2900" i="1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9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900" i="1">
                                      <a:latin typeface="Cambria Math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900" i="1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nary>
                        <m:naryPr>
                          <m:chr m:val="∑"/>
                          <m:limLoc m:val="undOvr"/>
                          <m:ctrlPr>
                            <a:rPr lang="ru-RU" sz="29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900" i="1">
                              <a:latin typeface="Cambria Math"/>
                            </a:rPr>
                            <m:t>𝑖</m:t>
                          </m:r>
                          <m:r>
                            <a:rPr lang="en-US" sz="29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9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ru-RU" sz="29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9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9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9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9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900" i="1">
                                      <a:latin typeface="Cambria Math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ru-RU" sz="29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29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𝑚</m:t>
                                      </m:r>
                                      <m:r>
                                        <a:rPr lang="en-US" sz="29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29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𝑀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ru-RU" sz="29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9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29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r>
                                        <a:rPr lang="en-US" sz="29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𝐼</m:t>
                                      </m:r>
                                      <m:d>
                                        <m:dPr>
                                          <m:ctrlPr>
                                            <a:rPr lang="ru-RU" sz="29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9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9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𝜖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29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9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9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sz="29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m:rPr>
                          <m:nor/>
                        </m:rPr>
                        <a:rPr lang="en-US" sz="1800" dirty="0"/>
                        <m:t> </m:t>
                      </m:r>
                    </m:oMath>
                  </m:oMathPara>
                </a14:m>
                <a:endParaRPr lang="en-US" sz="1800" dirty="0"/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r>
                  <a:rPr lang="en-US" sz="3600" b="1" dirty="0" smtClean="0">
                    <a:solidFill>
                      <a:srgbClr val="7030A0"/>
                    </a:solidFill>
                  </a:rPr>
                  <a:t>Welcome </a:t>
                </a:r>
                <a:r>
                  <a:rPr lang="en-US" sz="3600" b="1" dirty="0" smtClean="0">
                    <a:solidFill>
                      <a:srgbClr val="7030A0"/>
                    </a:solidFill>
                  </a:rPr>
                  <a:t>to real </a:t>
                </a:r>
                <a:r>
                  <a:rPr lang="en-US" sz="3600" b="1" dirty="0" smtClean="0">
                    <a:solidFill>
                      <a:srgbClr val="7030A0"/>
                    </a:solidFill>
                  </a:rPr>
                  <a:t>problem:</a:t>
                </a:r>
                <a:endParaRPr lang="en-US" sz="3600" b="1" dirty="0" smtClean="0">
                  <a:solidFill>
                    <a:srgbClr val="7030A0"/>
                  </a:solidFill>
                </a:endParaRPr>
              </a:p>
              <a:p>
                <a:pPr marL="118872" indent="0">
                  <a:buNone/>
                </a:pPr>
                <a:r>
                  <a:rPr lang="en-US" dirty="0" smtClean="0"/>
                  <a:t>Our </a:t>
                </a:r>
                <a:r>
                  <a:rPr lang="en-US" dirty="0" smtClean="0"/>
                  <a:t>optimization problem </a:t>
                </a:r>
                <a:r>
                  <a:rPr lang="en-US" dirty="0" smtClean="0"/>
                  <a:t>has </a:t>
                </a:r>
                <a:r>
                  <a:rPr lang="en-US" dirty="0" smtClean="0"/>
                  <a:t>objective </a:t>
                </a:r>
                <a:r>
                  <a:rPr lang="en-US" dirty="0" smtClean="0"/>
                  <a:t>which:</a:t>
                </a:r>
              </a:p>
              <a:p>
                <a:pPr marL="633222" indent="-514350">
                  <a:buAutoNum type="arabicParenR"/>
                </a:pPr>
                <a:r>
                  <a:rPr lang="en-US" dirty="0" smtClean="0"/>
                  <a:t>non-convex</a:t>
                </a:r>
              </a:p>
              <a:p>
                <a:pPr marL="633222" indent="-514350">
                  <a:buAutoNum type="arabicParenR"/>
                </a:pPr>
                <a:r>
                  <a:rPr lang="en-US" dirty="0" smtClean="0"/>
                  <a:t>non-differentiable</a:t>
                </a:r>
              </a:p>
              <a:p>
                <a:pPr marL="633222" indent="-514350">
                  <a:buAutoNum type="arabicParenR"/>
                </a:pPr>
                <a:r>
                  <a:rPr lang="en-US" dirty="0" smtClean="0"/>
                  <a:t>non-</a:t>
                </a:r>
                <a:r>
                  <a:rPr lang="en-US" dirty="0" err="1" smtClean="0"/>
                  <a:t>continious</a:t>
                </a:r>
                <a:endParaRPr lang="en-US" dirty="0"/>
              </a:p>
              <a:p>
                <a:pPr marL="118872" indent="0">
                  <a:buNone/>
                </a:pPr>
                <a:endParaRPr lang="en-US" i="1" dirty="0" smtClean="0"/>
              </a:p>
              <a:p>
                <a:pPr marL="118872" indent="0">
                  <a:buNone/>
                </a:pPr>
                <a:r>
                  <a:rPr lang="en-US" b="1" dirty="0"/>
                  <a:t>Search strategy – is under </a:t>
                </a:r>
                <a:r>
                  <a:rPr lang="en-US" b="1" dirty="0" smtClean="0"/>
                  <a:t>big question</a:t>
                </a:r>
                <a:endParaRPr lang="en-US" i="1" dirty="0"/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5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75191"/>
                <a:ext cx="8229600" cy="4625609"/>
              </a:xfrm>
              <a:blipFill rotWithShape="1">
                <a:blip r:embed="rId2"/>
                <a:stretch>
                  <a:fillRect t="-659" b="-17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635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5. Decision Trees, </a:t>
            </a:r>
            <a:r>
              <a:rPr lang="en-US" sz="3600" dirty="0" smtClean="0"/>
              <a:t>regression/</a:t>
            </a:r>
            <a:br>
              <a:rPr lang="en-US" sz="3600" dirty="0" smtClean="0"/>
            </a:br>
            <a:r>
              <a:rPr lang="en-US" sz="3600" dirty="0" smtClean="0"/>
              <a:t>Search Strategy(</a:t>
            </a:r>
            <a:r>
              <a:rPr lang="en-US" sz="3600" dirty="0" err="1" smtClean="0"/>
              <a:t>opt.problem</a:t>
            </a:r>
            <a:r>
              <a:rPr lang="en-US" sz="3600" dirty="0" smtClean="0"/>
              <a:t> solving)</a:t>
            </a:r>
            <a:endParaRPr lang="ru-RU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118872" indent="0">
                  <a:buNone/>
                </a:pPr>
                <a:r>
                  <a:rPr lang="en-US" dirty="0" smtClean="0"/>
                  <a:t>Let’s make </a:t>
                </a:r>
                <a:r>
                  <a:rPr lang="en-US" dirty="0" smtClean="0"/>
                  <a:t>relaxations to make problem feasible to </a:t>
                </a:r>
                <a:r>
                  <a:rPr lang="en-US" dirty="0" smtClean="0"/>
                  <a:t>solve</a:t>
                </a:r>
              </a:p>
              <a:p>
                <a:pPr marL="118872" indent="0">
                  <a:buNone/>
                </a:pPr>
                <a:endParaRPr lang="en-US" dirty="0"/>
              </a:p>
              <a:p>
                <a:pPr marL="118872" indent="0">
                  <a:buNone/>
                </a:pPr>
                <a:r>
                  <a:rPr lang="en-US" b="1" dirty="0" smtClean="0"/>
                  <a:t>   Assumption #1</a:t>
                </a:r>
              </a:p>
              <a:p>
                <a:pPr marL="925830" lvl="1" indent="-514350"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ru-RU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∩</m:t>
                            </m:r>
                            <m:sSub>
                              <m:sSubPr>
                                <m:ctrlPr>
                                  <a:rPr lang="ru-RU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≠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=0</m:t>
                    </m:r>
                  </m:oMath>
                </a14:m>
                <a:r>
                  <a:rPr lang="en-US" dirty="0"/>
                  <a:t>  i.e. regions are </a:t>
                </a:r>
                <a:r>
                  <a:rPr lang="en-US" dirty="0" smtClean="0"/>
                  <a:t>disjoint</a:t>
                </a:r>
                <a:endParaRPr lang="en-US" dirty="0"/>
              </a:p>
              <a:p>
                <a:pPr marL="925830" lvl="1" indent="-514350">
                  <a:buAutoNum type="arabicPeriod"/>
                </a:pPr>
                <a:r>
                  <a:rPr lang="en-US" dirty="0" smtClean="0"/>
                  <a:t>Regions </a:t>
                </a:r>
                <a:r>
                  <a:rPr lang="en-US" dirty="0"/>
                  <a:t>cover space of all possible </a:t>
                </a:r>
                <a:r>
                  <a:rPr lang="en-US" dirty="0" smtClean="0"/>
                  <a:t>values.</a:t>
                </a:r>
                <a:endParaRPr lang="en-US" b="1" dirty="0"/>
              </a:p>
              <a:p>
                <a:pPr marL="411480" lvl="1" indent="0">
                  <a:buNone/>
                </a:pPr>
                <a:endParaRPr lang="en-US" sz="3200" dirty="0" smtClean="0"/>
              </a:p>
              <a:p>
                <a:pPr marL="411480" lvl="1" indent="0">
                  <a:buNone/>
                </a:pPr>
                <a:r>
                  <a:rPr lang="en-US" sz="3200" dirty="0" smtClean="0"/>
                  <a:t>After this assumption:</a:t>
                </a:r>
              </a:p>
              <a:p>
                <a:pPr marL="925830" lvl="1" indent="-514350"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ru-RU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ru-RU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/>
                          </a:rPr>
                          <m:t>𝑚</m:t>
                        </m:r>
                        <m:r>
                          <a:rPr lang="en-US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𝐼</m:t>
                        </m:r>
                        <m:r>
                          <a:rPr lang="en-US" i="1">
                            <a:latin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</a:rPr>
                          <m:t>𝑥</m:t>
                        </m:r>
                        <m:r>
                          <a:rPr lang="en-US" i="1">
                            <a:latin typeface="Cambria Math"/>
                          </a:rPr>
                          <m:t>𝜖</m:t>
                        </m:r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𝑤h𝑒𝑟𝑒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</a:rPr>
                          <m:t>𝑖𝑠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</a:rPr>
                          <m:t>𝑠𝑢𝑐h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</a:rPr>
                          <m:t>𝑡h𝑎𝑡𝑥</m:t>
                        </m:r>
                        <m:r>
                          <a:rPr lang="en-US" i="1">
                            <a:latin typeface="Cambria Math"/>
                          </a:rPr>
                          <m:t>𝜖</m:t>
                        </m:r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b="0" dirty="0" smtClean="0"/>
              </a:p>
              <a:p>
                <a:pPr marL="925830" lvl="1" indent="-514350">
                  <a:buAutoNum type="arabicPeriod"/>
                </a:pPr>
                <a:endParaRPr lang="en-US" sz="3200" dirty="0" smtClean="0"/>
              </a:p>
              <a:p>
                <a:pPr marL="925830" lvl="1" indent="-514350">
                  <a:buAutoNum type="arabicPeriod"/>
                </a:pPr>
                <a:r>
                  <a:rPr lang="en-US" sz="3200" dirty="0" smtClean="0"/>
                  <a:t>If regions are known then optimal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sz="32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3200" dirty="0"/>
                  <a:t> </a:t>
                </a:r>
                <a:r>
                  <a:rPr lang="en-US" sz="3200" dirty="0" smtClean="0"/>
                  <a:t>equal </a:t>
                </a:r>
                <a:r>
                  <a:rPr lang="en-US" sz="3200" dirty="0"/>
                  <a:t>to </a:t>
                </a:r>
                <a:r>
                  <a:rPr lang="en-US" sz="3200" dirty="0" smtClean="0"/>
                  <a:t>arithmetic mean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 smtClean="0"/>
                  <a:t> in </a:t>
                </a:r>
                <a:r>
                  <a:rPr lang="en-US" sz="3200" dirty="0"/>
                  <a:t>each k region in case of fixed sets of </a:t>
                </a:r>
                <a:r>
                  <a:rPr lang="en-US" sz="3200" dirty="0" smtClean="0"/>
                  <a:t>region. (Prove in [3], 8.2)</a:t>
                </a:r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22" t="-1318" b="-289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2930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5. Decision Trees, regression/</a:t>
            </a:r>
            <a:br>
              <a:rPr lang="en-US" sz="3600" dirty="0"/>
            </a:br>
            <a:r>
              <a:rPr lang="en-US" sz="3600" dirty="0"/>
              <a:t>Search Strategy(</a:t>
            </a:r>
            <a:r>
              <a:rPr lang="en-US" sz="3600" dirty="0" err="1"/>
              <a:t>opt.problem</a:t>
            </a:r>
            <a:r>
              <a:rPr lang="en-US" sz="3600" dirty="0"/>
              <a:t> solving)</a:t>
            </a:r>
            <a:endParaRPr lang="ru-RU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118872" indent="0">
                  <a:buNone/>
                </a:pPr>
                <a:r>
                  <a:rPr lang="en-US" sz="2200" i="1" dirty="0" smtClean="0">
                    <a:latin typeface="Cambria Math"/>
                  </a:rPr>
                  <a:t>Optimization Problem</a:t>
                </a:r>
              </a:p>
              <a:p>
                <a:pPr marL="11887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2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2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/>
                        </a:rPr>
                        <m:t>=</m:t>
                      </m:r>
                      <m:r>
                        <a:rPr lang="en-US" sz="2200" i="1">
                          <a:latin typeface="Cambria Math"/>
                        </a:rPr>
                        <m:t>𝑎𝑟𝑔𝑚𝑖</m:t>
                      </m:r>
                      <m:sSub>
                        <m:sSubPr>
                          <m:ctrlPr>
                            <a:rPr lang="ru-RU" sz="2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/>
                            </a:rPr>
                            <m:t>𝑛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2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nary>
                        <m:naryPr>
                          <m:chr m:val="∑"/>
                          <m:limLoc m:val="undOvr"/>
                          <m:ctrlPr>
                            <a:rPr lang="ru-RU" sz="22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200" i="1">
                              <a:latin typeface="Cambria Math"/>
                            </a:rPr>
                            <m:t>𝑖</m:t>
                          </m:r>
                          <m:r>
                            <a:rPr lang="en-US" sz="22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ru-RU" sz="22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2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2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ru-RU" sz="22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22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𝑚</m:t>
                                      </m:r>
                                      <m:r>
                                        <a:rPr lang="en-US" sz="22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𝑀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r>
                                        <a:rPr lang="en-US" sz="22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𝐼</m:t>
                                      </m:r>
                                      <m:d>
                                        <m:dPr>
                                          <m:ctrlPr>
                                            <a:rPr lang="ru-RU" sz="2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2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𝜖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22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sz="22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200" dirty="0" smtClean="0"/>
              </a:p>
              <a:p>
                <a:pPr marL="118872" indent="0">
                  <a:buNone/>
                </a:pPr>
                <a:r>
                  <a:rPr lang="en-US" sz="2400" dirty="0" smtClean="0"/>
                  <a:t>For </a:t>
                </a:r>
                <a:r>
                  <a:rPr lang="en-US" sz="2400" dirty="0"/>
                  <a:t>fixed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/>
                          </a:rPr>
                          <m:t>𝑹</m:t>
                        </m:r>
                      </m:e>
                      <m:sub>
                        <m:r>
                          <a:rPr lang="en-US" sz="2800" b="1" i="1">
                            <a:latin typeface="Cambria Math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sz="2400" dirty="0"/>
                  <a:t> satisfy </a:t>
                </a:r>
                <a:r>
                  <a:rPr lang="en-US" sz="2400" b="1" dirty="0"/>
                  <a:t>Assumption #</a:t>
                </a:r>
                <a:r>
                  <a:rPr lang="en-US" sz="2400" b="1" dirty="0" smtClean="0"/>
                  <a:t>1</a:t>
                </a:r>
              </a:p>
              <a:p>
                <a:pPr marL="118872" indent="0">
                  <a:buNone/>
                </a:pPr>
                <a:endParaRPr lang="en-US" sz="2400" b="1" i="1" dirty="0" smtClean="0">
                  <a:latin typeface="Cambria Math"/>
                </a:endParaRPr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4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US" sz="2400" b="1" i="1">
                            <a:latin typeface="Cambria Math"/>
                          </a:rPr>
                          <m:t>𝒌</m:t>
                        </m:r>
                      </m:sub>
                    </m:sSub>
                    <m:r>
                      <a:rPr lang="en-US" sz="2400" b="1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ru-RU" sz="2400" b="1" i="1">
                            <a:latin typeface="Cambria Math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ctrlPr>
                              <a:rPr lang="ru-RU" sz="2400" b="1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sz="2400" b="1" i="1">
                                <a:latin typeface="Cambria Math"/>
                              </a:rPr>
                              <m:t>𝒊</m:t>
                            </m:r>
                            <m:r>
                              <a:rPr lang="en-US" sz="2400" b="1" i="1">
                                <a:latin typeface="Cambria Math"/>
                              </a:rPr>
                              <m:t>=</m:t>
                            </m:r>
                            <m:r>
                              <a:rPr lang="en-US" sz="2400" b="1" i="1">
                                <a:latin typeface="Cambria Math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2400" b="1" i="1">
                                <a:latin typeface="Cambria Math"/>
                              </a:rPr>
                              <m:t>𝑵</m:t>
                            </m:r>
                          </m:sup>
                          <m:e>
                            <m:sSub>
                              <m:sSubPr>
                                <m:ctrlPr>
                                  <a:rPr lang="ru-RU" sz="2400" b="1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sz="2400" b="1" i="1">
                                    <a:latin typeface="Cambria Math"/>
                                  </a:rPr>
                                  <m:t>𝒊</m:t>
                                </m:r>
                              </m:sub>
                            </m:sSub>
                          </m:e>
                        </m:nary>
                        <m:r>
                          <a:rPr lang="en-US" sz="2400" b="1" i="1">
                            <a:latin typeface="Cambria Math"/>
                          </a:rPr>
                          <m:t>𝑰</m:t>
                        </m:r>
                        <m:d>
                          <m:dPr>
                            <m:ctrlPr>
                              <a:rPr lang="ru-RU" sz="2400" b="1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2400" b="1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b="1" i="1">
                                    <a:latin typeface="Cambria Math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sz="2400" b="1" i="1">
                                <a:latin typeface="Cambria Math"/>
                              </a:rPr>
                              <m:t>𝝐</m:t>
                            </m:r>
                            <m:sSub>
                              <m:sSubPr>
                                <m:ctrlPr>
                                  <a:rPr lang="ru-RU" sz="2400" b="1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en-US" sz="2400" b="1" i="1">
                                    <a:latin typeface="Cambria Math"/>
                                  </a:rPr>
                                  <m:t>𝒌</m:t>
                                </m:r>
                              </m:sub>
                            </m:sSub>
                          </m:e>
                        </m:d>
                      </m:num>
                      <m:den>
                        <m:nary>
                          <m:naryPr>
                            <m:chr m:val="∑"/>
                            <m:limLoc m:val="undOvr"/>
                            <m:ctrlPr>
                              <a:rPr lang="ru-RU" sz="2400" b="1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sz="2400" b="1" i="1">
                                <a:latin typeface="Cambria Math"/>
                              </a:rPr>
                              <m:t>𝒊</m:t>
                            </m:r>
                            <m:r>
                              <a:rPr lang="en-US" sz="2400" b="1" i="1">
                                <a:latin typeface="Cambria Math"/>
                              </a:rPr>
                              <m:t>=</m:t>
                            </m:r>
                            <m:r>
                              <a:rPr lang="en-US" sz="2400" b="1" i="1">
                                <a:latin typeface="Cambria Math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2400" b="1" i="1">
                                <a:latin typeface="Cambria Math"/>
                              </a:rPr>
                              <m:t>𝑴</m:t>
                            </m:r>
                          </m:sup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𝑰</m:t>
                            </m:r>
                            <m:d>
                              <m:dPr>
                                <m:ctrlPr>
                                  <a:rPr lang="ru-RU" sz="2400" b="1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sz="2400" b="1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latin typeface="Cambria Math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sz="2400" b="1" i="1">
                                    <a:latin typeface="Cambria Math"/>
                                  </a:rPr>
                                  <m:t>𝝐</m:t>
                                </m:r>
                                <m:sSub>
                                  <m:sSubPr>
                                    <m:ctrlPr>
                                      <a:rPr lang="ru-RU" sz="2400" b="1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latin typeface="Cambria Math"/>
                                      </a:rPr>
                                      <m:t>𝒌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pPr marL="118872" indent="0">
                  <a:buNone/>
                </a:pPr>
                <a:endParaRPr lang="en-US" sz="2200" dirty="0" smtClean="0"/>
              </a:p>
              <a:p>
                <a:pPr marL="118872" indent="0">
                  <a:buNone/>
                </a:pPr>
                <a:r>
                  <a:rPr lang="en-US" sz="2200" dirty="0" smtClean="0"/>
                  <a:t>But we still do not know the regions! And  </a:t>
                </a:r>
                <a:r>
                  <a:rPr lang="en-US" sz="2200" dirty="0"/>
                  <a:t>u</a:t>
                </a:r>
                <a:r>
                  <a:rPr lang="en-US" sz="2200" dirty="0" smtClean="0"/>
                  <a:t>nfortunately </a:t>
                </a:r>
                <a:r>
                  <a:rPr lang="en-US" sz="2200" dirty="0"/>
                  <a:t>for arbitrarily regions it’s </a:t>
                </a:r>
                <a:r>
                  <a:rPr lang="en-US" sz="2200" dirty="0" smtClean="0"/>
                  <a:t>still </a:t>
                </a:r>
                <a:r>
                  <a:rPr lang="en-US" sz="2200" b="1" dirty="0"/>
                  <a:t>hard combinatorial </a:t>
                </a:r>
                <a:r>
                  <a:rPr lang="en-US" sz="2200" b="1" dirty="0" smtClean="0"/>
                  <a:t>problem</a:t>
                </a:r>
                <a:r>
                  <a:rPr lang="en-US" sz="2200" dirty="0" smtClean="0"/>
                  <a:t>. And we need extra assumption.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" r="-14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00025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5. Decision Trees, regression/</a:t>
            </a:r>
            <a:br>
              <a:rPr lang="en-US" sz="3600" dirty="0"/>
            </a:br>
            <a:r>
              <a:rPr lang="en-US" sz="3600" dirty="0"/>
              <a:t>Search Strategy(</a:t>
            </a:r>
            <a:r>
              <a:rPr lang="en-US" sz="3600" dirty="0" err="1"/>
              <a:t>opt.problem</a:t>
            </a:r>
            <a:r>
              <a:rPr lang="en-US" sz="3600" dirty="0"/>
              <a:t> solving)</a:t>
            </a:r>
            <a:endParaRPr lang="ru-RU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118872" indent="0">
                  <a:buNone/>
                </a:pPr>
                <a:r>
                  <a:rPr lang="en-US" dirty="0" smtClean="0"/>
                  <a:t> </a:t>
                </a:r>
                <a:r>
                  <a:rPr lang="en-US" b="1" i="1" dirty="0"/>
                  <a:t>Assumption #2:</a:t>
                </a:r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𝑥</m:t>
                    </m:r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…</m:t>
                    </m:r>
                    <m:r>
                      <a:rPr lang="en-US" i="1">
                        <a:latin typeface="Cambria Math"/>
                      </a:rPr>
                      <m:t>𝑥</m:t>
                    </m:r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endParaRPr lang="en-US" i="1" dirty="0"/>
              </a:p>
              <a:p>
                <a:pPr marL="118872" indent="0">
                  <a:buNone/>
                </a:pPr>
                <a:r>
                  <a:rPr lang="en-US" dirty="0"/>
                  <a:t>Regions are </a:t>
                </a:r>
                <a:r>
                  <a:rPr lang="en-US" dirty="0" smtClean="0"/>
                  <a:t>Cartesian </a:t>
                </a:r>
                <a:r>
                  <a:rPr lang="en-US" dirty="0"/>
                  <a:t>product of the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𝑖</m:t>
                        </m:r>
                        <m:r>
                          <a:rPr lang="en-US" sz="2800" b="1" i="1" smtClean="0">
                            <a:latin typeface="Cambria Math"/>
                          </a:rPr>
                          <m:t>𝒌</m:t>
                        </m:r>
                      </m:sub>
                    </m:sSub>
                    <m:r>
                      <a:rPr lang="en-US" sz="2800" b="0" i="0" smtClean="0">
                        <a:latin typeface="Cambria Math"/>
                      </a:rPr>
                      <m:t>.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marL="118872" indent="0">
                  <a:buNone/>
                </a:pPr>
                <a:r>
                  <a:rPr lang="en-US" dirty="0" smtClean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dirty="0" smtClean="0"/>
                  <a:t> is subset of possible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values in special form:</a:t>
                </a:r>
              </a:p>
              <a:p>
                <a:pPr marL="118872" indent="0">
                  <a:buNone/>
                </a:pPr>
                <a:r>
                  <a:rPr lang="en-US" dirty="0" smtClean="0"/>
                  <a:t>  (e.g. interval for interval scale or ordinal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b="0" i="0" smtClean="0">
                        <a:latin typeface="Cambria Math"/>
                      </a:rPr>
                      <m:t>)</m:t>
                    </m:r>
                  </m:oMath>
                </a14:m>
                <a:endParaRPr lang="en-US" b="0" dirty="0" smtClean="0"/>
              </a:p>
              <a:p>
                <a:pPr marL="118872" indent="0">
                  <a:buNone/>
                </a:pPr>
                <a:r>
                  <a:rPr lang="en-US" dirty="0" smtClean="0"/>
                  <a:t>  (</a:t>
                </a:r>
                <a:r>
                  <a:rPr lang="en-US" dirty="0"/>
                  <a:t>e.g. </a:t>
                </a:r>
                <a:r>
                  <a:rPr lang="en-US" dirty="0" smtClean="0"/>
                  <a:t>subset if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is categorical)</a:t>
                </a:r>
                <a:endParaRPr lang="en-US" dirty="0"/>
              </a:p>
              <a:p>
                <a:pPr marL="118872" indent="0">
                  <a:buNone/>
                </a:pPr>
                <a:endParaRPr lang="en-US" b="1" dirty="0" smtClean="0"/>
              </a:p>
              <a:p>
                <a:pPr marL="118872" indent="0">
                  <a:buNone/>
                </a:pPr>
                <a:r>
                  <a:rPr lang="en-US" b="1" i="1" dirty="0" smtClean="0"/>
                  <a:t>Consequences</a:t>
                </a:r>
                <a:r>
                  <a:rPr lang="en-US" b="1" dirty="0" smtClean="0"/>
                  <a:t>:</a:t>
                </a:r>
              </a:p>
              <a:p>
                <a:pPr marL="633222" indent="-514350">
                  <a:buAutoNum type="arabicPeriod"/>
                </a:pPr>
                <a14:m>
                  <m:oMath xmlns:m="http://schemas.openxmlformats.org/officeDocument/2006/math">
                    <m:r>
                      <a:rPr lang="en-US" sz="2200" i="1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ru-RU" sz="22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/>
                          </a:rPr>
                          <m:t>𝑥</m:t>
                        </m:r>
                        <m:r>
                          <a:rPr lang="en-US" sz="2200" i="1">
                            <a:latin typeface="Cambria Math"/>
                          </a:rPr>
                          <m:t>𝜖</m:t>
                        </m:r>
                        <m:sSub>
                          <m:sSubPr>
                            <m:ctrlPr>
                              <a:rPr lang="ru-RU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/>
                      </a:rPr>
                      <m:t>=</m:t>
                    </m:r>
                    <m:nary>
                      <m:naryPr>
                        <m:chr m:val="∏"/>
                        <m:limLoc m:val="undOvr"/>
                        <m:ctrlPr>
                          <a:rPr lang="ru-RU" sz="22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200" i="1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200" i="1">
                            <a:latin typeface="Cambria Math"/>
                          </a:rPr>
                          <m:t>𝐼</m:t>
                        </m:r>
                        <m:r>
                          <a:rPr lang="en-US" sz="22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ru-RU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200" i="1">
                            <a:latin typeface="Cambria Math"/>
                          </a:rPr>
                          <m:t>𝜖</m:t>
                        </m:r>
                        <m:sSub>
                          <m:sSubPr>
                            <m:ctrlPr>
                              <a:rPr lang="ru-RU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𝑚𝑖</m:t>
                            </m:r>
                          </m:sub>
                        </m:sSub>
                        <m:r>
                          <a:rPr lang="en-US" sz="2200" i="1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200" dirty="0" smtClean="0"/>
                  <a:t> </a:t>
                </a:r>
              </a:p>
              <a:p>
                <a:pPr marL="633222" lvl="0" indent="-514350">
                  <a:buFont typeface="Wingdings 2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sz="2200" i="1">
                            <a:latin typeface="Cambria Math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ru-RU" sz="22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2200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ru-RU" sz="22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200" i="1">
                            <a:latin typeface="Cambria Math"/>
                          </a:rPr>
                          <m:t>𝑚</m:t>
                        </m:r>
                        <m:r>
                          <a:rPr lang="en-US" sz="22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ru-RU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  <m:r>
                          <a:rPr lang="en-US" sz="2200" i="1">
                            <a:latin typeface="Cambria Math"/>
                          </a:rPr>
                          <m:t>𝐼</m:t>
                        </m:r>
                        <m:r>
                          <a:rPr lang="en-US" sz="2200" i="1">
                            <a:latin typeface="Cambria Math"/>
                          </a:rPr>
                          <m:t>(</m:t>
                        </m:r>
                        <m:r>
                          <a:rPr lang="en-US" sz="2200" i="1">
                            <a:latin typeface="Cambria Math"/>
                          </a:rPr>
                          <m:t>𝑥</m:t>
                        </m:r>
                        <m:r>
                          <a:rPr lang="en-US" sz="2200" i="1">
                            <a:latin typeface="Cambria Math"/>
                          </a:rPr>
                          <m:t>𝜖</m:t>
                        </m:r>
                        <m:sSub>
                          <m:sSubPr>
                            <m:ctrlPr>
                              <a:rPr lang="ru-RU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  <m:r>
                          <a:rPr lang="en-US" sz="2200" i="1">
                            <a:latin typeface="Cambria Math"/>
                          </a:rPr>
                          <m:t>)</m:t>
                        </m:r>
                      </m:e>
                    </m:nary>
                    <m:r>
                      <a:rPr lang="en-US" sz="2200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ru-RU" sz="22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200" i="1">
                            <a:latin typeface="Cambria Math"/>
                          </a:rPr>
                          <m:t>𝑚</m:t>
                        </m:r>
                        <m:r>
                          <a:rPr lang="en-US" sz="22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ru-RU" sz="22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200" i="1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  <m:d>
                          <m:dPr>
                            <m:ctrlPr>
                              <a:rPr lang="ru-RU" sz="2200" i="1">
                                <a:latin typeface="Cambria Math"/>
                              </a:rPr>
                            </m:ctrlPr>
                          </m:dPr>
                          <m:e>
                            <m:nary>
                              <m:naryPr>
                                <m:chr m:val="∏"/>
                                <m:limLoc m:val="undOvr"/>
                                <m:ctrlPr>
                                  <a:rPr lang="ru-RU" sz="2200" i="1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a:rPr lang="en-US" sz="22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r>
                                  <a:rPr lang="en-US" sz="2200" i="1">
                                    <a:latin typeface="Cambria Math"/>
                                  </a:rPr>
                                  <m:t>𝐼</m:t>
                                </m:r>
                                <m:d>
                                  <m:dPr>
                                    <m:ctrlPr>
                                      <a:rPr lang="ru-RU" sz="22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22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200" i="1">
                                        <a:latin typeface="Cambria Math"/>
                                      </a:rPr>
                                      <m:t>𝜖</m:t>
                                    </m:r>
                                    <m:sSub>
                                      <m:sSubPr>
                                        <m:ctrlPr>
                                          <a:rPr lang="ru-RU" sz="22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latin typeface="Cambria Math"/>
                                          </a:rPr>
                                          <m:t>𝑚𝑖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</m:nary>
                  </m:oMath>
                </a14:m>
                <a:endParaRPr lang="en-US" sz="2200" dirty="0" smtClean="0"/>
              </a:p>
              <a:p>
                <a:pPr marL="633222" indent="-514350">
                  <a:buFont typeface="Wingdings 2"/>
                  <a:buAutoNum type="arabicPeriod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ru-RU" sz="24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/>
                          </a:rPr>
                          <m:t>𝑚</m:t>
                        </m:r>
                        <m:r>
                          <a:rPr lang="en-US" sz="24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</a:rPr>
                          <m:t>𝑀</m:t>
                        </m:r>
                      </m:sup>
                      <m:e>
                        <m:d>
                          <m:dPr>
                            <m:ctrlPr>
                              <a:rPr lang="ru-RU" sz="2400" i="1">
                                <a:latin typeface="Cambria Math"/>
                              </a:rPr>
                            </m:ctrlPr>
                          </m:dPr>
                          <m:e>
                            <m:nary>
                              <m:naryPr>
                                <m:chr m:val="∏"/>
                                <m:limLoc m:val="undOvr"/>
                                <m:ctrlPr>
                                  <a:rPr lang="ru-RU" sz="2400" i="1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𝐼</m:t>
                                </m:r>
                                <m:d>
                                  <m:dPr>
                                    <m:ctrlPr>
                                      <a:rPr lang="ru-RU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2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𝜖</m:t>
                                    </m:r>
                                    <m:sSub>
                                      <m:sSubPr>
                                        <m:ctrlPr>
                                          <a:rPr lang="ru-RU" sz="2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𝑚𝑖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</m:nary>
                    <m:r>
                      <a:rPr lang="en-US" sz="2400" i="1">
                        <a:latin typeface="Cambria Math"/>
                      </a:rPr>
                      <m:t>=1</m:t>
                    </m:r>
                  </m:oMath>
                </a14:m>
                <a:endParaRPr lang="ru-RU" sz="2400" dirty="0"/>
              </a:p>
              <a:p>
                <a:pPr marL="633222" lvl="0" indent="-514350">
                  <a:buFont typeface="Wingdings 2"/>
                  <a:buAutoNum type="arabicPeriod"/>
                </a:pPr>
                <a:endParaRPr lang="ru-RU" sz="2200" dirty="0"/>
              </a:p>
              <a:p>
                <a:pPr marL="633222" indent="-514350">
                  <a:buAutoNum type="arabicPeriod"/>
                </a:pPr>
                <a:endParaRPr lang="en-US" dirty="0"/>
              </a:p>
              <a:p>
                <a:pPr marL="118872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741" t="-1581" b="-3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1647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Why Decision Trees?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Neural Nets for some reasons are best (</a:t>
            </a:r>
            <a:r>
              <a:rPr lang="en-US" dirty="0" smtClean="0"/>
              <a:t>empirically) </a:t>
            </a:r>
            <a:r>
              <a:rPr lang="en-US" dirty="0" smtClean="0"/>
              <a:t>on supervised problems involved unstructured data</a:t>
            </a:r>
          </a:p>
          <a:p>
            <a:endParaRPr lang="en-US" dirty="0" smtClean="0"/>
          </a:p>
          <a:p>
            <a:r>
              <a:rPr lang="en-US" dirty="0" smtClean="0"/>
              <a:t>Tree ensembles (</a:t>
            </a:r>
            <a:r>
              <a:rPr lang="en-US" dirty="0" smtClean="0"/>
              <a:t>empirically ) </a:t>
            </a:r>
            <a:r>
              <a:rPr lang="en-US" dirty="0" smtClean="0"/>
              <a:t>are very good for structured data on supervised problems.</a:t>
            </a:r>
          </a:p>
          <a:p>
            <a:endParaRPr lang="en-US" dirty="0" smtClean="0"/>
          </a:p>
          <a:p>
            <a:r>
              <a:rPr lang="en-US" dirty="0" smtClean="0"/>
              <a:t>Some areas of Human activity </a:t>
            </a:r>
            <a:r>
              <a:rPr lang="en-US" u="sng" dirty="0" smtClean="0"/>
              <a:t>need</a:t>
            </a:r>
            <a:r>
              <a:rPr lang="en-US" dirty="0" smtClean="0"/>
              <a:t> explanation. </a:t>
            </a:r>
            <a:r>
              <a:rPr lang="en-US" dirty="0" smtClean="0"/>
              <a:t>There are not a lot of models in AI/ML which allow </a:t>
            </a:r>
            <a:r>
              <a:rPr lang="en-US" dirty="0" err="1" smtClean="0"/>
              <a:t>todo</a:t>
            </a:r>
            <a:r>
              <a:rPr lang="en-US" dirty="0" smtClean="0"/>
              <a:t> it. Decision </a:t>
            </a:r>
            <a:r>
              <a:rPr lang="en-US" dirty="0" smtClean="0"/>
              <a:t>trees </a:t>
            </a:r>
            <a:r>
              <a:rPr lang="en-US" dirty="0" smtClean="0"/>
              <a:t>enough </a:t>
            </a:r>
            <a:r>
              <a:rPr lang="en-US" dirty="0" err="1" smtClean="0"/>
              <a:t>powerfull</a:t>
            </a:r>
            <a:r>
              <a:rPr lang="en-US" dirty="0" smtClean="0"/>
              <a:t> model </a:t>
            </a:r>
            <a:r>
              <a:rPr lang="en-US" b="1" dirty="0" smtClean="0"/>
              <a:t> </a:t>
            </a:r>
            <a:r>
              <a:rPr lang="en-US" dirty="0" smtClean="0"/>
              <a:t>which allow </a:t>
            </a:r>
            <a:r>
              <a:rPr lang="en-US" b="1" dirty="0" err="1" smtClean="0"/>
              <a:t>todo</a:t>
            </a:r>
            <a:r>
              <a:rPr lang="en-US" b="1" dirty="0" smtClean="0"/>
              <a:t> it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Decision Tree can do something </a:t>
            </a:r>
            <a:r>
              <a:rPr lang="en-US" dirty="0" smtClean="0"/>
              <a:t>what </a:t>
            </a:r>
            <a:r>
              <a:rPr lang="en-US" dirty="0" smtClean="0"/>
              <a:t>other technics (like </a:t>
            </a:r>
            <a:r>
              <a:rPr lang="en-US" dirty="0" smtClean="0"/>
              <a:t>NN) </a:t>
            </a:r>
            <a:r>
              <a:rPr lang="en-US" dirty="0" smtClean="0"/>
              <a:t>can not:</a:t>
            </a:r>
          </a:p>
          <a:p>
            <a:pPr lvl="1"/>
            <a:r>
              <a:rPr lang="en-US" dirty="0" smtClean="0"/>
              <a:t>Handle missing input (in natural way)</a:t>
            </a:r>
          </a:p>
          <a:p>
            <a:pPr lvl="1"/>
            <a:r>
              <a:rPr lang="en-US" dirty="0" smtClean="0"/>
              <a:t>Handle categorical variables (in natural way)</a:t>
            </a:r>
          </a:p>
          <a:p>
            <a:pPr lvl="1"/>
            <a:r>
              <a:rPr lang="en-US" dirty="0" smtClean="0"/>
              <a:t>Use </a:t>
            </a:r>
            <a:r>
              <a:rPr lang="en-US" dirty="0" smtClean="0"/>
              <a:t>model in </a:t>
            </a:r>
            <a:r>
              <a:rPr lang="en-US" dirty="0" smtClean="0"/>
              <a:t>simple way without any big team of </a:t>
            </a:r>
            <a:r>
              <a:rPr lang="en-US" dirty="0" err="1" smtClean="0"/>
              <a:t>DataScience</a:t>
            </a:r>
            <a:r>
              <a:rPr lang="en-US" dirty="0" smtClean="0"/>
              <a:t>/ML scientist in your company (if you do not have money to hire him/her)</a:t>
            </a:r>
          </a:p>
          <a:p>
            <a:pPr lvl="1"/>
            <a:r>
              <a:rPr lang="en-US" dirty="0" smtClean="0"/>
              <a:t>Trees has </a:t>
            </a:r>
            <a:r>
              <a:rPr lang="en-US" b="1" dirty="0" smtClean="0"/>
              <a:t>one meta-parameter</a:t>
            </a:r>
            <a:r>
              <a:rPr lang="en-US" dirty="0" smtClean="0"/>
              <a:t> and neural nets has </a:t>
            </a:r>
            <a:r>
              <a:rPr lang="en-US" b="1" dirty="0" smtClean="0"/>
              <a:t>hundreds of meta-parameters</a:t>
            </a:r>
          </a:p>
        </p:txBody>
      </p:sp>
    </p:spTree>
    <p:extLst>
      <p:ext uri="{BB962C8B-B14F-4D97-AF65-F5344CB8AC3E}">
        <p14:creationId xmlns:p14="http://schemas.microsoft.com/office/powerpoint/2010/main" val="244381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5. Decision Trees, regression/</a:t>
            </a:r>
            <a:br>
              <a:rPr lang="en-US" sz="3600" dirty="0"/>
            </a:br>
            <a:r>
              <a:rPr lang="en-US" sz="3600" dirty="0"/>
              <a:t>Search Strategy(</a:t>
            </a:r>
            <a:r>
              <a:rPr lang="en-US" sz="3600" dirty="0" err="1"/>
              <a:t>opt.problem</a:t>
            </a:r>
            <a:r>
              <a:rPr lang="en-US" sz="3600" dirty="0"/>
              <a:t> solving)</a:t>
            </a:r>
            <a:endParaRPr lang="ru-RU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en-US" dirty="0" smtClean="0"/>
                  <a:t>So we want to partition function domain with regions</a:t>
                </a:r>
              </a:p>
              <a:p>
                <a:r>
                  <a:rPr lang="en-US" dirty="0" smtClean="0"/>
                  <a:t>Regions has specific (hyper)rectangular form</a:t>
                </a:r>
              </a:p>
              <a:p>
                <a:r>
                  <a:rPr lang="en-US" dirty="0" smtClean="0"/>
                  <a:t>In each region we predict constant value</a:t>
                </a:r>
              </a:p>
              <a:p>
                <a:pPr marL="118872" indent="0">
                  <a:buNone/>
                </a:pPr>
                <a:endParaRPr lang="en-US" b="1" dirty="0" smtClean="0"/>
              </a:p>
              <a:p>
                <a:pPr marL="118872" indent="0">
                  <a:buNone/>
                </a:pPr>
                <a:r>
                  <a:rPr lang="en-US" b="1" dirty="0" smtClean="0"/>
                  <a:t>We can think about extra things</a:t>
                </a:r>
                <a:r>
                  <a:rPr lang="en-US" dirty="0" smtClean="0"/>
                  <a:t>:</a:t>
                </a:r>
              </a:p>
              <a:p>
                <a:pPr marL="118872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More complicated regions with less count OR more rect. like regions</a:t>
                </a:r>
              </a:p>
              <a:p>
                <a:pPr marL="118872" indent="0">
                  <a:buNone/>
                </a:pPr>
                <a:r>
                  <a:rPr lang="en-US" i="1" dirty="0" smtClean="0"/>
                  <a:t>“…As usual everything in this business it depends.. ” – </a:t>
                </a:r>
                <a:r>
                  <a:rPr lang="en-US" i="1" dirty="0" err="1" smtClean="0"/>
                  <a:t>J.Friedman</a:t>
                </a:r>
                <a:endParaRPr lang="en-US" i="1" dirty="0" smtClean="0"/>
              </a:p>
              <a:p>
                <a:pPr marL="118872" indent="0">
                  <a:buNone/>
                </a:pPr>
                <a:endParaRPr lang="en-US" i="1" dirty="0"/>
              </a:p>
              <a:p>
                <a:r>
                  <a:rPr lang="en-US" dirty="0" smtClean="0"/>
                  <a:t>For regression trees we predict one single value as a “response”, it’s incomplete information.</a:t>
                </a:r>
              </a:p>
              <a:p>
                <a:pPr marL="118872" indent="0">
                  <a:buNone/>
                </a:pPr>
                <a:r>
                  <a:rPr lang="en-US" i="1" dirty="0" smtClean="0"/>
                  <a:t>“…Very few people in this world try to </a:t>
                </a:r>
                <a:r>
                  <a:rPr lang="en-US" i="1" dirty="0" err="1" smtClean="0"/>
                  <a:t>analyse</a:t>
                </a:r>
                <a:r>
                  <a:rPr lang="en-US" i="1" dirty="0" smtClean="0"/>
                  <a:t> </a:t>
                </a:r>
                <a:r>
                  <a:rPr lang="en-US" i="1" dirty="0" smtClean="0"/>
                  <a:t>it more precisely.. </a:t>
                </a:r>
                <a:r>
                  <a:rPr lang="en-US" i="1" dirty="0"/>
                  <a:t>” – </a:t>
                </a:r>
                <a:r>
                  <a:rPr lang="en-US" i="1" dirty="0" err="1"/>
                  <a:t>J.Friedman</a:t>
                </a:r>
                <a:endParaRPr lang="en-US" i="1" dirty="0"/>
              </a:p>
              <a:p>
                <a:pPr marL="118872" indent="0">
                  <a:buNone/>
                </a:pPr>
                <a:endParaRPr lang="en-US" dirty="0"/>
              </a:p>
              <a:p>
                <a:r>
                  <a:rPr lang="en-US" dirty="0" smtClean="0"/>
                  <a:t>In regression tree we will try to collect samples with similar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even they can belong to different distributions.</a:t>
                </a:r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791" r="-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61766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5. Decision Trees, regression/</a:t>
            </a:r>
            <a:br>
              <a:rPr lang="en-US" sz="3600" dirty="0"/>
            </a:br>
            <a:r>
              <a:rPr lang="en-US" sz="3600" dirty="0"/>
              <a:t>Search Strategy(</a:t>
            </a:r>
            <a:r>
              <a:rPr lang="en-US" sz="3600" dirty="0" err="1"/>
              <a:t>opt.problem</a:t>
            </a:r>
            <a:r>
              <a:rPr lang="en-US" sz="3600" dirty="0"/>
              <a:t> solving)</a:t>
            </a:r>
            <a:endParaRPr lang="ru-RU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11887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ru-RU" sz="22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2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/>
                        </a:rPr>
                        <m:t>==</m:t>
                      </m:r>
                      <m:r>
                        <a:rPr lang="en-US" sz="2200" i="1">
                          <a:latin typeface="Cambria Math"/>
                        </a:rPr>
                        <m:t>𝑎𝑟𝑔𝑚𝑖</m:t>
                      </m:r>
                      <m:sSub>
                        <m:sSubPr>
                          <m:ctrlPr>
                            <a:rPr lang="ru-RU" sz="2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/>
                            </a:rPr>
                            <m:t>𝑛</m:t>
                          </m:r>
                        </m:e>
                        <m:sub>
                          <m:r>
                            <a:rPr lang="en-US" sz="2200" i="1">
                              <a:latin typeface="Cambria Math"/>
                            </a:rPr>
                            <m:t>{</m:t>
                          </m:r>
                          <m:sSub>
                            <m:sSubPr>
                              <m:ctrlPr>
                                <a:rPr lang="ru-RU" sz="2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2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sz="2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200" i="1">
                              <a:latin typeface="Cambria Math"/>
                            </a:rPr>
                            <m:t>}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ctrlPr>
                            <a:rPr lang="ru-RU" sz="22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200" i="1">
                              <a:latin typeface="Cambria Math"/>
                            </a:rPr>
                            <m:t>𝑖</m:t>
                          </m:r>
                          <m:r>
                            <a:rPr lang="en-US" sz="22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ru-RU" sz="22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2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2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ru-RU" sz="2200" i="1">
                                          <a:latin typeface="Cambria Math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𝑚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𝑀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ru-RU" sz="22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ru-RU" sz="22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nary>
                                            <m:naryPr>
                                              <m:chr m:val="∏"/>
                                              <m:limLoc m:val="undOvr"/>
                                              <m:ctrlPr>
                                                <a:rPr lang="ru-RU" sz="2200" i="1">
                                                  <a:latin typeface="Cambria Math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en-US" sz="2200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/>
                                            <m:e>
                                              <m:r>
                                                <a:rPr lang="en-US" sz="2200" i="1">
                                                  <a:latin typeface="Cambria Math"/>
                                                </a:rPr>
                                                <m:t>𝐼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ru-RU" sz="2200" i="1"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ru-RU" sz="22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200" i="1">
                                                          <a:latin typeface="Cambria Math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200" i="1">
                                                          <a:latin typeface="Cambria Math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2200" i="1">
                                                      <a:latin typeface="Cambria Math"/>
                                                    </a:rPr>
                                                    <m:t>𝜖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ru-RU" sz="22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200" i="1">
                                                          <a:latin typeface="Cambria Math"/>
                                                        </a:rPr>
                                                        <m:t>𝑆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200" i="1">
                                                          <a:latin typeface="Cambria Math"/>
                                                        </a:rPr>
                                                        <m:t>𝑚𝑖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nary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sz="22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200" dirty="0" smtClean="0"/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ru-RU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𝑥</m:t>
                    </m:r>
                    <m:sSub>
                      <m:sSubPr>
                        <m:ctrlPr>
                          <a:rPr lang="ru-RU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…</m:t>
                    </m:r>
                    <m:r>
                      <a:rPr lang="en-US" sz="2400" i="1">
                        <a:latin typeface="Cambria Math"/>
                      </a:rPr>
                      <m:t>𝑥</m:t>
                    </m:r>
                    <m:sSub>
                      <m:sSubPr>
                        <m:ctrlPr>
                          <a:rPr lang="ru-RU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200" dirty="0" smtClean="0"/>
                  <a:t> </a:t>
                </a:r>
              </a:p>
              <a:p>
                <a:pPr marL="118872" indent="0">
                  <a:buNone/>
                </a:pPr>
                <a:endParaRPr lang="en-US" sz="2200" dirty="0"/>
              </a:p>
              <a:p>
                <a:pPr marL="118872" indent="0">
                  <a:buNone/>
                </a:pPr>
                <a:r>
                  <a:rPr lang="en-US" sz="2200" b="1" dirty="0" smtClean="0"/>
                  <a:t>Drama. </a:t>
                </a:r>
                <a:r>
                  <a:rPr lang="en-US" sz="2200" dirty="0" smtClean="0"/>
                  <a:t>We still can not solve it. It is still hard combinatorial problem. This days we can solve this </a:t>
                </a:r>
                <a:r>
                  <a:rPr lang="en-US" sz="2200" dirty="0" smtClean="0"/>
                  <a:t>exactly </a:t>
                </a:r>
                <a:r>
                  <a:rPr lang="en-US" sz="2200" dirty="0" smtClean="0"/>
                  <a:t>for 7 regions, but it’s still laughable.</a:t>
                </a:r>
              </a:p>
              <a:p>
                <a:pPr marL="118872" indent="0">
                  <a:buNone/>
                </a:pPr>
                <a:endParaRPr lang="en-US" sz="2200" dirty="0"/>
              </a:p>
              <a:p>
                <a:pPr marL="118872" indent="0">
                  <a:buNone/>
                </a:pPr>
                <a:r>
                  <a:rPr lang="en-US" sz="2200" dirty="0" smtClean="0"/>
                  <a:t>Common heuristic </a:t>
                </a:r>
                <a:r>
                  <a:rPr lang="en-US" sz="2200" dirty="0" smtClean="0"/>
                  <a:t>approach is </a:t>
                </a:r>
                <a:r>
                  <a:rPr lang="en-US" sz="2200" b="1" i="1" dirty="0" smtClean="0"/>
                  <a:t>Recursive Partitioning</a:t>
                </a:r>
                <a:r>
                  <a:rPr lang="en-US" sz="2200" dirty="0" smtClean="0"/>
                  <a:t>.</a:t>
                </a:r>
              </a:p>
              <a:p>
                <a:pPr marL="118872" indent="0">
                  <a:buNone/>
                </a:pPr>
                <a:r>
                  <a:rPr lang="en-US" sz="2200" dirty="0" smtClean="0"/>
                  <a:t>It’s rediscovered in various areas. It’s greedy, iterative algorithm.</a:t>
                </a:r>
              </a:p>
              <a:p>
                <a:pPr marL="118872" indent="0">
                  <a:buNone/>
                </a:pPr>
                <a:r>
                  <a:rPr lang="en-US" sz="2200" dirty="0" smtClean="0"/>
                  <a:t>And CART use it too.</a:t>
                </a:r>
                <a:endParaRPr lang="en-US" sz="2200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r="-7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6106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5. Decision Trees, regression/</a:t>
            </a:r>
            <a:br>
              <a:rPr lang="en-US" sz="3600" dirty="0"/>
            </a:br>
            <a:r>
              <a:rPr lang="en-US" sz="3600" dirty="0" smtClean="0"/>
              <a:t>Final Search Strategy</a:t>
            </a:r>
            <a:endParaRPr lang="ru-RU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u="sng" dirty="0"/>
                  <a:t>Step-1</a:t>
                </a:r>
                <a:r>
                  <a:rPr lang="en-US" dirty="0"/>
                  <a:t>: Start with entire region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𝑆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ru-RU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acc>
                      <m:accPr>
                        <m:chr m:val="̅"/>
                        <m:ctrlPr>
                          <a:rPr lang="ru-RU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𝑦</m:t>
                        </m:r>
                      </m:e>
                    </m:acc>
                  </m:oMath>
                </a14:m>
                <a:endParaRPr lang="ru-RU" dirty="0"/>
              </a:p>
              <a:p>
                <a:r>
                  <a:rPr lang="en-US" u="sng" dirty="0"/>
                  <a:t>Step-2</a:t>
                </a:r>
                <a:r>
                  <a:rPr lang="en-US" dirty="0"/>
                  <a:t>: At M-</a:t>
                </a:r>
                <a:r>
                  <a:rPr lang="en-US" dirty="0" err="1"/>
                  <a:t>th</a:t>
                </a:r>
                <a:r>
                  <a:rPr lang="en-US" dirty="0"/>
                  <a:t> iteration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ru-RU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/>
                          </a:rPr>
                          <m:t>𝑚</m:t>
                        </m:r>
                        <m:r>
                          <a:rPr lang="en-US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𝐼</m:t>
                        </m:r>
                        <m:d>
                          <m:dPr>
                            <m:ctrlPr>
                              <a:rPr lang="ru-RU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  <m:r>
                              <a:rPr lang="en-US" i="1">
                                <a:latin typeface="Cambria Math"/>
                              </a:rPr>
                              <m:t>𝜖</m:t>
                            </m:r>
                            <m:sSub>
                              <m:sSubPr>
                                <m:ctrlPr>
                                  <a:rPr lang="ru-RU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ru-RU" dirty="0"/>
              </a:p>
              <a:p>
                <a:r>
                  <a:rPr lang="en-US" u="sng" dirty="0"/>
                  <a:t>Step-3</a:t>
                </a:r>
                <a:r>
                  <a:rPr lang="en-US" dirty="0"/>
                  <a:t>: Choose (parent) region to partition into </a:t>
                </a:r>
                <a:r>
                  <a:rPr lang="en-US" i="1" dirty="0" smtClean="0"/>
                  <a:t>group</a:t>
                </a:r>
                <a:r>
                  <a:rPr lang="en-US" dirty="0" smtClean="0"/>
                  <a:t> </a:t>
                </a:r>
                <a:r>
                  <a:rPr lang="en-US" dirty="0"/>
                  <a:t>of </a:t>
                </a:r>
                <a:r>
                  <a:rPr lang="en-US" b="1" dirty="0" smtClean="0"/>
                  <a:t>two</a:t>
                </a:r>
                <a:r>
                  <a:rPr lang="en-US" dirty="0" smtClean="0"/>
                  <a:t> daughter </a:t>
                </a:r>
                <a:r>
                  <a:rPr lang="en-US" dirty="0"/>
                  <a:t>regions</a:t>
                </a:r>
                <a:endParaRPr lang="ru-RU" dirty="0"/>
              </a:p>
              <a:p>
                <a:r>
                  <a:rPr lang="en-US" u="sng" dirty="0"/>
                  <a:t>Step-4</a:t>
                </a:r>
                <a:r>
                  <a:rPr lang="en-US" dirty="0"/>
                  <a:t>: Replace parent with two daughters</a:t>
                </a:r>
                <a:endParaRPr lang="ru-RU" dirty="0"/>
              </a:p>
              <a:p>
                <a:r>
                  <a:rPr lang="en-US" u="sng" dirty="0"/>
                  <a:t>Step-5</a:t>
                </a:r>
                <a:r>
                  <a:rPr lang="en-US" dirty="0"/>
                  <a:t>: Now we can update counter of total regions M +=1 and </a:t>
                </a:r>
                <a:r>
                  <a:rPr lang="en-US" dirty="0" err="1"/>
                  <a:t>goto</a:t>
                </a:r>
                <a:r>
                  <a:rPr lang="en-US" dirty="0"/>
                  <a:t> step-2</a:t>
                </a:r>
                <a:endParaRPr lang="ru-RU" dirty="0"/>
              </a:p>
              <a:p>
                <a:pPr marL="118872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527" b="-30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77267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5. Decision Trees, regression/</a:t>
            </a:r>
            <a:br>
              <a:rPr lang="en-US" sz="3200" dirty="0"/>
            </a:br>
            <a:r>
              <a:rPr lang="en-US" sz="3200" dirty="0" smtClean="0"/>
              <a:t>Why </a:t>
            </a:r>
            <a:r>
              <a:rPr lang="en-US" sz="3200" dirty="0" smtClean="0"/>
              <a:t>partially constant functions called a tree?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dirty="0"/>
              <a:t>In principle – sequence of splits can be represented as a tree where</a:t>
            </a:r>
            <a:r>
              <a:rPr lang="en-US" dirty="0" smtClean="0"/>
              <a:t>:</a:t>
            </a:r>
            <a:endParaRPr lang="ru-RU" dirty="0"/>
          </a:p>
          <a:p>
            <a:pPr lvl="0"/>
            <a:r>
              <a:rPr lang="en-US" dirty="0"/>
              <a:t>Terminal nodes represents final regions associated with the </a:t>
            </a:r>
            <a:r>
              <a:rPr lang="en-US" dirty="0" smtClean="0"/>
              <a:t>model</a:t>
            </a:r>
            <a:endParaRPr lang="ru-RU" dirty="0"/>
          </a:p>
          <a:p>
            <a:pPr lvl="0"/>
            <a:r>
              <a:rPr lang="en-US" dirty="0"/>
              <a:t>Internal nodes represents - splits</a:t>
            </a:r>
            <a:endParaRPr lang="ru-RU" dirty="0"/>
          </a:p>
          <a:p>
            <a:pPr marL="118872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89459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6</a:t>
            </a:r>
            <a:r>
              <a:rPr lang="en-US" sz="3600" dirty="0" smtClean="0"/>
              <a:t>. </a:t>
            </a:r>
            <a:r>
              <a:rPr lang="en-US" sz="3600" dirty="0" smtClean="0"/>
              <a:t>Decision </a:t>
            </a:r>
            <a:r>
              <a:rPr lang="en-US" sz="3600" dirty="0" err="1" smtClean="0"/>
              <a:t>Trees,regression</a:t>
            </a:r>
            <a:r>
              <a:rPr lang="en-US" sz="3600" dirty="0" smtClean="0"/>
              <a:t>/ 3 main questions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118872" lvl="0" indent="0">
              <a:buNone/>
            </a:pPr>
            <a:r>
              <a:rPr lang="en-US" b="1" dirty="0"/>
              <a:t>Problem</a:t>
            </a:r>
            <a:r>
              <a:rPr lang="en-US" dirty="0"/>
              <a:t>: It’s very crude algorithm, but  it gives computational feasible </a:t>
            </a:r>
            <a:r>
              <a:rPr lang="en-US" dirty="0" smtClean="0"/>
              <a:t>strategy. Three </a:t>
            </a:r>
            <a:r>
              <a:rPr lang="en-US" dirty="0" smtClean="0"/>
              <a:t>major questions for algorithm:</a:t>
            </a:r>
          </a:p>
          <a:p>
            <a:pPr marL="118872" lvl="0" indent="0">
              <a:buNone/>
            </a:pPr>
            <a:endParaRPr lang="ru-RU" dirty="0"/>
          </a:p>
          <a:p>
            <a:pPr lvl="0"/>
            <a:r>
              <a:rPr lang="en-US" dirty="0" smtClean="0"/>
              <a:t>Q1: </a:t>
            </a:r>
            <a:r>
              <a:rPr lang="en-US" dirty="0"/>
              <a:t>Which regions select to split within M regions</a:t>
            </a:r>
            <a:r>
              <a:rPr lang="en-US" dirty="0" smtClean="0"/>
              <a:t>?</a:t>
            </a:r>
          </a:p>
          <a:p>
            <a:pPr lvl="0"/>
            <a:endParaRPr lang="en-US" dirty="0" smtClean="0"/>
          </a:p>
          <a:p>
            <a:r>
              <a:rPr lang="en-US" dirty="0" smtClean="0"/>
              <a:t>Q2: </a:t>
            </a:r>
            <a:r>
              <a:rPr lang="en-US" dirty="0"/>
              <a:t>In which variable within a region perform a split </a:t>
            </a:r>
            <a:r>
              <a:rPr lang="en-US" dirty="0" smtClean="0"/>
              <a:t>?</a:t>
            </a:r>
          </a:p>
          <a:p>
            <a:endParaRPr lang="ru-RU" dirty="0"/>
          </a:p>
          <a:p>
            <a:pPr lvl="0"/>
            <a:r>
              <a:rPr lang="en-US" dirty="0" smtClean="0"/>
              <a:t>Q3: When </a:t>
            </a:r>
            <a:r>
              <a:rPr lang="en-US" dirty="0"/>
              <a:t>stop </a:t>
            </a:r>
            <a:r>
              <a:rPr lang="en-US" dirty="0" smtClean="0"/>
              <a:t>splitting ?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90423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48473"/>
            <a:ext cx="8579296" cy="1296144"/>
          </a:xfrm>
        </p:spPr>
        <p:txBody>
          <a:bodyPr>
            <a:normAutofit/>
          </a:bodyPr>
          <a:lstStyle/>
          <a:p>
            <a:pPr lvl="0"/>
            <a:r>
              <a:rPr lang="en-US" sz="3600" dirty="0" smtClean="0"/>
              <a:t>Split region as </a:t>
            </a:r>
            <a:r>
              <a:rPr lang="en-US" sz="3600" dirty="0" err="1" smtClean="0"/>
              <a:t>opt.problem</a:t>
            </a:r>
            <a:r>
              <a:rPr lang="ru-RU" sz="3600" dirty="0" smtClean="0"/>
              <a:t/>
            </a:r>
            <a:br>
              <a:rPr lang="ru-RU" sz="3600" dirty="0" smtClean="0"/>
            </a:br>
            <a:endParaRPr lang="ru-RU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118872" indent="0">
                  <a:buNone/>
                </a:pPr>
                <a:r>
                  <a:rPr lang="en-US" sz="2000" dirty="0" smtClean="0"/>
                  <a:t>In regression tree we consider splitting region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000" dirty="0" smtClean="0"/>
                  <a:t> into</a:t>
                </a:r>
                <a:r>
                  <a:rPr lang="ru-RU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𝑟</m:t>
                        </m:r>
                      </m:sub>
                    </m:sSub>
                  </m:oMath>
                </a14:m>
                <a:endParaRPr lang="en-US" sz="2000" dirty="0" smtClean="0"/>
              </a:p>
              <a:p>
                <a:pPr marL="118872" indent="0">
                  <a:buNone/>
                </a:pPr>
                <a:endParaRPr lang="en-US" sz="200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ru-RU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∪</m:t>
                    </m:r>
                    <m:sSub>
                      <m:sSubPr>
                        <m:ctrlPr>
                          <a:rPr lang="ru-RU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𝑟</m:t>
                        </m:r>
                      </m:sub>
                    </m:sSub>
                  </m:oMath>
                </a14:m>
                <a:endParaRPr lang="en-US" sz="200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en-US" sz="2000" i="1" smtClean="0">
                        <a:latin typeface="Cambria Math"/>
                        <a:ea typeface="Cambria Math"/>
                      </a:rPr>
                      <m:t>⋂</m:t>
                    </m:r>
                    <m:sSub>
                      <m:sSubPr>
                        <m:ctrlPr>
                          <a:rPr lang="en-US" sz="20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endParaRPr lang="en-US" sz="2000" dirty="0" smtClean="0"/>
              </a:p>
              <a:p>
                <a:pPr marL="118872" indent="0">
                  <a:buNone/>
                </a:pPr>
                <a:endParaRPr lang="en-US" sz="2000" i="1" dirty="0" smtClean="0"/>
              </a:p>
              <a:p>
                <a:pPr marL="118872" indent="0">
                  <a:buNone/>
                </a:pPr>
                <a:r>
                  <a:rPr lang="en-US" sz="2000" dirty="0" smtClean="0"/>
                  <a:t>And we find split which maximize the following objective:</a:t>
                </a:r>
              </a:p>
              <a:p>
                <a:pPr marL="118872" indent="0">
                  <a:buNone/>
                </a:pPr>
                <a:endParaRPr lang="en-US" sz="2000" i="1" dirty="0" smtClean="0"/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𝑚𝑎𝑥</m:t>
                    </m:r>
                    <m:r>
                      <a:rPr lang="en-US" sz="2000" i="1">
                        <a:latin typeface="Cambria Math"/>
                      </a:rPr>
                      <m:t>.</m:t>
                    </m:r>
                    <m:sSub>
                      <m:sSubPr>
                        <m:ctrlPr>
                          <a:rPr lang="ru-RU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𝑅</m:t>
                        </m:r>
                      </m:e>
                      <m:sub>
                        <m:sSup>
                          <m:sSupPr>
                            <m:ctrlPr>
                              <a:rPr lang="ru-RU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𝑚</m:t>
                            </m:r>
                          </m:e>
                          <m:sup>
                            <m:r>
                              <a:rPr lang="en-US" sz="2000" i="1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sz="2000" i="1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ru-RU" sz="200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2000" i="1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𝑚</m:t>
                        </m:r>
                      </m:den>
                    </m:f>
                    <m:sSub>
                      <m:sSubPr>
                        <m:ctrlPr>
                          <a:rPr lang="ru-RU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ru-RU" sz="200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2000" i="1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𝑚</m:t>
                        </m:r>
                      </m:den>
                    </m:f>
                    <m:sSub>
                      <m:sSubPr>
                        <m:ctrlPr>
                          <a:rPr lang="ru-RU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i="1" dirty="0" smtClean="0"/>
                  <a:t> </a:t>
                </a:r>
              </a:p>
              <a:p>
                <a:pPr marL="118872" indent="0">
                  <a:buNone/>
                </a:pPr>
                <a:endParaRPr lang="en-US" sz="2000" i="1" dirty="0" smtClean="0"/>
              </a:p>
              <a:p>
                <a:pPr marL="118872" indent="0">
                  <a:buNone/>
                </a:pPr>
                <a:r>
                  <a:rPr lang="en-US" sz="2000" dirty="0" smtClean="0"/>
                  <a:t>(Roughly we’re going find answer via try</a:t>
                </a:r>
                <a:endParaRPr lang="en-US" sz="2000" dirty="0" smtClean="0"/>
              </a:p>
              <a:p>
                <a:pPr marL="118872" indent="0">
                  <a:buNone/>
                </a:pPr>
                <a:r>
                  <a:rPr lang="en-US" sz="2000" b="1" dirty="0" smtClean="0"/>
                  <a:t>all </a:t>
                </a:r>
                <a:r>
                  <a:rPr lang="en-US" sz="2000" b="1" dirty="0"/>
                  <a:t>possible splits points within all possible variables </a:t>
                </a:r>
                <a:r>
                  <a:rPr lang="en-US" sz="2000" b="1" dirty="0" smtClean="0"/>
                  <a:t>within a region</a:t>
                </a:r>
                <a:r>
                  <a:rPr lang="en-US" sz="2000" dirty="0" smtClean="0"/>
                  <a:t> </a:t>
                </a:r>
                <a:r>
                  <a:rPr lang="en-US" sz="2000" dirty="0" smtClean="0"/>
                  <a:t>)</a:t>
                </a:r>
                <a:endParaRPr lang="en-US" sz="2000" dirty="0" smtClean="0"/>
              </a:p>
              <a:p>
                <a:pPr marL="118872" indent="0">
                  <a:buNone/>
                </a:pPr>
                <a:endParaRPr lang="en-US" sz="2000" dirty="0"/>
              </a:p>
              <a:p>
                <a:pPr marL="118872" indent="0">
                  <a:buNone/>
                </a:pPr>
                <a:r>
                  <a:rPr lang="en-US" sz="2000" dirty="0" smtClean="0"/>
                  <a:t>Instead of optimization problem the equivalent one can be considered</a:t>
                </a:r>
              </a:p>
              <a:p>
                <a:pPr marL="118872" indent="0">
                  <a:buNone/>
                </a:pPr>
                <a:endParaRPr lang="en-US" sz="2000" i="1" dirty="0" smtClean="0"/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𝑚𝑎𝑥</m:t>
                    </m:r>
                    <m:r>
                      <a:rPr lang="en-US" sz="2000" i="1">
                        <a:latin typeface="Cambria Math"/>
                      </a:rPr>
                      <m:t>.</m:t>
                    </m:r>
                    <m:d>
                      <m:d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</a:rPr>
                          <m:t>𝑚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ru-RU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∗</m:t>
                                    </m:r>
                                  </m:sup>
                                </m:sSup>
                              </m:sub>
                            </m:sSub>
                            <m:r>
                              <a:rPr lang="en-US" sz="2000" i="1">
                                <a:latin typeface="Cambria Math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ru-RU" sz="20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000" i="1">
                                    <a:latin typeface="Cambria Math"/>
                                  </a:rPr>
                                  <m:t>𝑚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ru-RU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ru-RU" sz="20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𝑟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2000" i="1">
                                    <a:latin typeface="Cambria Math"/>
                                  </a:rPr>
                                  <m:t>𝑚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ru-RU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𝑟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000" i="1" dirty="0"/>
                  <a:t> </a:t>
                </a:r>
                <a:endParaRPr lang="en-US" sz="2000" i="1" dirty="0" smtClean="0"/>
              </a:p>
              <a:p>
                <a:pPr marL="118872" indent="0">
                  <a:buNone/>
                </a:pPr>
                <a:endParaRPr lang="en-US" sz="2000" i="1" dirty="0"/>
              </a:p>
              <a:p>
                <a:pPr marL="118872" indent="0">
                  <a:buNone/>
                </a:pPr>
                <a:r>
                  <a:rPr lang="en-US" sz="2000" i="1" dirty="0" smtClean="0"/>
                  <a:t>It’s </a:t>
                </a:r>
                <a:r>
                  <a:rPr lang="en-US" sz="2000" i="1" dirty="0" smtClean="0"/>
                  <a:t>the same as</a:t>
                </a:r>
                <a:r>
                  <a:rPr lang="en-US" sz="2000" i="1" dirty="0" smtClean="0"/>
                  <a:t>:</a:t>
                </a:r>
              </a:p>
              <a:p>
                <a:pPr marL="118872" indent="0">
                  <a:buNone/>
                </a:pPr>
                <a:endParaRPr lang="en-US" sz="2000" i="1" dirty="0" smtClean="0"/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𝑚𝑎𝑥</m:t>
                    </m:r>
                    <m:r>
                      <a:rPr lang="en-US" sz="2000" b="0" i="1" smtClean="0">
                        <a:latin typeface="Cambria Math"/>
                      </a:rPr>
                      <m:t>. </m:t>
                    </m:r>
                    <m:r>
                      <a:rPr lang="en-US" sz="2000" i="1">
                        <a:latin typeface="Cambria Math"/>
                      </a:rPr>
                      <m:t>𝑖𝑚𝑝𝑟𝑜𝑣𝑒</m:t>
                    </m:r>
                  </m:oMath>
                </a14:m>
                <a:r>
                  <a:rPr lang="en-US" sz="2000" i="1" dirty="0" smtClean="0"/>
                  <a:t> </a:t>
                </a:r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𝑖𝑚𝑝𝑟𝑜𝑣𝑒</m:t>
                    </m:r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ru-RU" sz="20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ru-RU" sz="2000" i="1">
                                <a:latin typeface="Cambria Math"/>
                              </a:rPr>
                            </m:ctrlPr>
                          </m:sSupPr>
                          <m:e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ru-RU" sz="2000" i="1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/>
                                  </a:rPr>
                                  <m:t>𝑁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ru-RU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ru-RU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ru-RU" sz="20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ru-RU" sz="20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ru-RU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𝑏𝑒𝑓𝑜𝑟𝑒</m:t>
                                                </m:r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 </m:t>
                                                </m:r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𝑠𝑝𝑙𝑖𝑡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ru-RU" sz="2000" i="1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  <m:sup/>
                        </m:sSup>
                      </m:e>
                    </m:d>
                    <m:r>
                      <a:rPr lang="en-US" sz="2000" i="1">
                        <a:latin typeface="Cambria Math"/>
                      </a:rPr>
                      <m:t>−</m:t>
                    </m:r>
                    <m:d>
                      <m:dPr>
                        <m:ctrlPr>
                          <a:rPr lang="ru-RU" sz="20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ru-RU" sz="2000" i="1">
                                <a:latin typeface="Cambria Math"/>
                              </a:rPr>
                            </m:ctrlPr>
                          </m:sSupPr>
                          <m:e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ru-RU" sz="2000" i="1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/>
                                  </a:rPr>
                                  <m:t>𝑁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ru-RU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ru-RU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ru-RU" sz="20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ru-RU" sz="20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ru-RU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𝑎𝑓𝑡𝑒𝑟</m:t>
                                                </m:r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 </m:t>
                                                </m:r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𝑠𝑝𝑙𝑖𝑡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ru-RU" sz="2000" i="1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  <m:sup/>
                        </m:sSup>
                      </m:e>
                    </m:d>
                  </m:oMath>
                </a14:m>
                <a:r>
                  <a:rPr lang="en-US" sz="2000" dirty="0"/>
                  <a:t> </a:t>
                </a:r>
                <a:endParaRPr lang="ru-RU" sz="2000" dirty="0"/>
              </a:p>
              <a:p>
                <a:pPr marL="118872" indent="0"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2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848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marL="118872" indent="0">
                  <a:buNone/>
                </a:pPr>
                <a:r>
                  <a:rPr lang="en-US" dirty="0" smtClean="0"/>
                  <a:t>We </a:t>
                </a:r>
                <a:r>
                  <a:rPr lang="en-US" dirty="0"/>
                  <a:t>consider splitting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∪</m:t>
                    </m:r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</a:p>
              <a:p>
                <a:pPr marL="118872" indent="0">
                  <a:buNone/>
                </a:pPr>
                <a:r>
                  <a:rPr lang="en-US" dirty="0" smtClean="0"/>
                  <a:t>But </a:t>
                </a:r>
                <a:r>
                  <a:rPr lang="en-US" dirty="0"/>
                  <a:t>f</a:t>
                </a:r>
                <a:r>
                  <a:rPr lang="en-US" dirty="0" smtClean="0"/>
                  <a:t>or </a:t>
                </a:r>
                <a:r>
                  <a:rPr lang="en-US" dirty="0"/>
                  <a:t>points which are not belong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 smtClean="0"/>
                  <a:t>:</a:t>
                </a:r>
              </a:p>
              <a:p>
                <a:pPr marL="633222" indent="-514350">
                  <a:buFont typeface="+mj-lt"/>
                  <a:buAutoNum type="arabicPeriod"/>
                </a:pPr>
                <a:r>
                  <a:rPr lang="en-US" dirty="0" smtClean="0"/>
                  <a:t>Geometry </a:t>
                </a:r>
                <a:r>
                  <a:rPr lang="en-US" dirty="0"/>
                  <a:t>of regions </a:t>
                </a:r>
                <a:r>
                  <a:rPr lang="en-US" dirty="0" smtClean="0"/>
                  <a:t>in which they lie will not </a:t>
                </a:r>
                <a:r>
                  <a:rPr lang="en-US" dirty="0" smtClean="0"/>
                  <a:t>change</a:t>
                </a:r>
              </a:p>
              <a:p>
                <a:pPr marL="633222" indent="-514350">
                  <a:buFont typeface="+mj-lt"/>
                  <a:buAutoNum type="arabicPeriod"/>
                </a:pPr>
                <a:endParaRPr lang="en-US" dirty="0"/>
              </a:p>
              <a:p>
                <a:pPr marL="633222" indent="-514350">
                  <a:buFont typeface="+mj-lt"/>
                  <a:buAutoNum type="arabicPeriod"/>
                </a:pPr>
                <a:r>
                  <a:rPr lang="en-US" dirty="0"/>
                  <a:t>Train set </a:t>
                </a:r>
                <a:r>
                  <a:rPr lang="en-US" dirty="0" smtClean="0"/>
                  <a:t>is fixed and is not changing during </a:t>
                </a:r>
                <a:r>
                  <a:rPr lang="en-US" dirty="0" smtClean="0"/>
                  <a:t>learning/fitting</a:t>
                </a:r>
              </a:p>
              <a:p>
                <a:pPr marL="633222" indent="-514350">
                  <a:buFont typeface="+mj-lt"/>
                  <a:buAutoNum type="arabicPeriod"/>
                </a:pPr>
                <a:endParaRPr lang="en-US" dirty="0" smtClean="0"/>
              </a:p>
              <a:p>
                <a:pPr marL="633222" indent="-514350">
                  <a:buFont typeface="+mj-lt"/>
                  <a:buAutoNum type="arabicPeriod"/>
                </a:pPr>
                <a:r>
                  <a:rPr lang="en-US" dirty="0" smtClean="0"/>
                  <a:t>Optimal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equal </a:t>
                </a:r>
                <a:r>
                  <a:rPr lang="en-US" dirty="0"/>
                  <a:t>to mean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 the region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𝑧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r>
                  <a:rPr lang="en-US" b="1" dirty="0" smtClean="0"/>
                  <a:t>Consequence</a:t>
                </a:r>
              </a:p>
              <a:p>
                <a:pPr marL="118872" indent="0">
                  <a:buNone/>
                </a:pPr>
                <a:r>
                  <a:rPr lang="en-US" dirty="0" smtClean="0"/>
                  <a:t>For evaluate improvement for split region </a:t>
                </a:r>
                <a:r>
                  <a:rPr lang="en-US" b="1" dirty="0" smtClean="0"/>
                  <a:t>m</a:t>
                </a:r>
                <a:r>
                  <a:rPr lang="en-US" dirty="0" smtClean="0"/>
                  <a:t> we can consider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:r>
                  <a:rPr lang="en-US" dirty="0" smtClean="0"/>
                  <a:t>points belong to it and just </a:t>
                </a:r>
                <a:r>
                  <a:rPr lang="en-US" dirty="0" smtClean="0"/>
                  <a:t>forget about other regions. </a:t>
                </a:r>
                <a:endParaRPr lang="en-US" dirty="0" smtClean="0"/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r>
                  <a:rPr lang="en-US" dirty="0" smtClean="0"/>
                  <a:t>And </a:t>
                </a:r>
                <a:r>
                  <a:rPr lang="en-US" dirty="0" smtClean="0"/>
                  <a:t>so</a:t>
                </a:r>
                <a:r>
                  <a:rPr lang="en-US" dirty="0" smtClean="0"/>
                  <a:t>:</a:t>
                </a:r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𝑖𝑚𝑝𝑟𝑜𝑣𝑒</m:t>
                    </m:r>
                    <m:r>
                      <a:rPr lang="en-US" sz="20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ru-RU" sz="20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ru-RU" sz="2000" i="1">
                                <a:latin typeface="Cambria Math"/>
                              </a:rPr>
                            </m:ctrlPr>
                          </m:sSupPr>
                          <m:e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ru-RU" sz="2000" i="1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16"/>
                                  </m:rPr>
                                  <a:rPr lang="en-US" sz="2000" b="0" i="1" smtClean="0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𝑚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ru-RU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ru-RU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ru-RU" sz="20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ru-RU" sz="20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ru-RU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𝑚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ru-RU" sz="2000" i="1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  <m:sup/>
                        </m:sSup>
                      </m:e>
                    </m:d>
                    <m:r>
                      <a:rPr lang="en-US" sz="2000" i="1">
                        <a:latin typeface="Cambria Math"/>
                      </a:rPr>
                      <m:t>−</m:t>
                    </m:r>
                    <m:d>
                      <m:dPr>
                        <m:ctrlPr>
                          <a:rPr lang="ru-RU" sz="20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ru-RU" sz="2000" i="1">
                                <a:latin typeface="Cambria Math"/>
                              </a:rPr>
                            </m:ctrlPr>
                          </m:sSupPr>
                          <m:e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ru-RU" sz="2000" i="1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16"/>
                                  </m:rPr>
                                  <a:rPr lang="en-US" sz="2000" b="0" i="1" smtClean="0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ru-RU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ru-RU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ru-RU" sz="20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ru-RU" sz="20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ru-RU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𝑙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ru-RU" sz="2000" i="1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  <m:sup/>
                        </m:sSup>
                      </m:e>
                    </m:d>
                    <m:r>
                      <a:rPr lang="en-US" sz="2000" i="1">
                        <a:latin typeface="Cambria Math"/>
                      </a:rPr>
                      <m:t>−</m:t>
                    </m:r>
                    <m:d>
                      <m:dPr>
                        <m:ctrlPr>
                          <a:rPr lang="ru-RU" sz="20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ru-RU" sz="2000" i="1">
                                <a:latin typeface="Cambria Math"/>
                              </a:rPr>
                            </m:ctrlPr>
                          </m:sSupPr>
                          <m:e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ru-RU" sz="2000" i="1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16"/>
                                  </m:rPr>
                                  <a:rPr lang="en-US" sz="2000" b="0" i="1" smtClean="0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ru-RU" sz="20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𝑟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ru-RU" sz="20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ru-RU" sz="20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ru-RU" sz="20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ru-RU" sz="20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ru-RU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𝑟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ru-RU" sz="2000" i="1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20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  <m:sup/>
                        </m:sSup>
                      </m:e>
                    </m:d>
                    <m:r>
                      <a:rPr lang="en-US" sz="2000" i="1">
                        <a:latin typeface="Cambria Math"/>
                      </a:rPr>
                      <m:t>≥0</m:t>
                    </m:r>
                  </m:oMath>
                </a14:m>
                <a:r>
                  <a:rPr lang="en-US" sz="2000" dirty="0"/>
                  <a:t> </a:t>
                </a:r>
                <a:endParaRPr lang="en-US" sz="2000" dirty="0" smtClean="0"/>
              </a:p>
              <a:p>
                <a:pPr marL="118872" indent="0">
                  <a:buNone/>
                </a:pPr>
                <a:endParaRPr lang="en-US" dirty="0" smtClean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054" b="-5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57200" y="248473"/>
            <a:ext cx="8579296" cy="1296144"/>
          </a:xfrm>
        </p:spPr>
        <p:txBody>
          <a:bodyPr>
            <a:normAutofit/>
          </a:bodyPr>
          <a:lstStyle/>
          <a:p>
            <a:pPr lvl="0"/>
            <a:r>
              <a:rPr lang="en-US" sz="3600" dirty="0"/>
              <a:t>Split region as </a:t>
            </a:r>
            <a:r>
              <a:rPr lang="en-US" sz="3600" dirty="0" err="1" smtClean="0"/>
              <a:t>opt.problem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75410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b="1" dirty="0" smtClean="0"/>
              <a:t>Answer:</a:t>
            </a:r>
          </a:p>
          <a:p>
            <a:pPr marL="118872" indent="0">
              <a:buNone/>
            </a:pPr>
            <a:r>
              <a:rPr lang="en-US" sz="2800" dirty="0" smtClean="0"/>
              <a:t>Find best </a:t>
            </a:r>
            <a:r>
              <a:rPr lang="en-US" sz="2800" dirty="0"/>
              <a:t>split </a:t>
            </a:r>
            <a:r>
              <a:rPr lang="en-US" sz="2800" u="sng" dirty="0" smtClean="0"/>
              <a:t>for </a:t>
            </a:r>
            <a:r>
              <a:rPr lang="en-US" sz="2800" u="sng" dirty="0"/>
              <a:t>each region</a:t>
            </a:r>
            <a:r>
              <a:rPr lang="en-US" sz="2800" dirty="0"/>
              <a:t> </a:t>
            </a:r>
            <a:r>
              <a:rPr lang="en-US" sz="2800" dirty="0" smtClean="0"/>
              <a:t>and then find the </a:t>
            </a:r>
            <a:r>
              <a:rPr lang="en-US" sz="2800" dirty="0" smtClean="0"/>
              <a:t>“best from the best”. </a:t>
            </a:r>
          </a:p>
          <a:p>
            <a:pPr marL="118872" indent="0">
              <a:buNone/>
            </a:pPr>
            <a:r>
              <a:rPr lang="en-US" sz="2800" dirty="0" smtClean="0"/>
              <a:t>What </a:t>
            </a:r>
            <a:r>
              <a:rPr lang="en-US" sz="2800" dirty="0" smtClean="0"/>
              <a:t>is good is that we should not re-do all this computation at each iteration.</a:t>
            </a:r>
            <a:endParaRPr lang="ru-RU" sz="2800" dirty="0"/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57200" y="248473"/>
            <a:ext cx="8579296" cy="1296144"/>
          </a:xfrm>
        </p:spPr>
        <p:txBody>
          <a:bodyPr>
            <a:noAutofit/>
          </a:bodyPr>
          <a:lstStyle/>
          <a:p>
            <a:pPr lvl="0"/>
            <a:r>
              <a:rPr lang="en-US" sz="3600" dirty="0"/>
              <a:t>Q1:Which regions select to split within M regions</a:t>
            </a:r>
            <a:r>
              <a:rPr lang="en-US" sz="3600" dirty="0" smtClean="0"/>
              <a:t>?</a:t>
            </a:r>
            <a:r>
              <a:rPr lang="ru-RU" sz="3600" dirty="0" smtClean="0"/>
              <a:t/>
            </a:r>
            <a:br>
              <a:rPr lang="ru-RU" sz="3600" dirty="0" smtClean="0"/>
            </a:br>
            <a:endParaRPr lang="ru-RU" sz="36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683568" y="4149080"/>
            <a:ext cx="4536504" cy="22322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1547664" y="4149080"/>
            <a:ext cx="0" cy="22322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683568" y="4725144"/>
            <a:ext cx="8640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683568" y="5517232"/>
            <a:ext cx="8640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3851920" y="4146511"/>
            <a:ext cx="0" cy="22322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4572000" y="4149080"/>
            <a:ext cx="0" cy="22322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1115616" y="5517232"/>
            <a:ext cx="0" cy="86152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 flipH="1">
            <a:off x="683568" y="5805264"/>
            <a:ext cx="86409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8073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34960"/>
            <a:ext cx="8229600" cy="1252728"/>
          </a:xfrm>
        </p:spPr>
        <p:txBody>
          <a:bodyPr>
            <a:noAutofit/>
          </a:bodyPr>
          <a:lstStyle/>
          <a:p>
            <a:r>
              <a:rPr lang="en-US" sz="3600" dirty="0"/>
              <a:t>Q2: In which variable within a region perform a split ?</a:t>
            </a:r>
            <a:r>
              <a:rPr lang="ru-RU" sz="3600" dirty="0"/>
              <a:t/>
            </a:r>
            <a:br>
              <a:rPr lang="ru-RU" sz="3600" dirty="0"/>
            </a:b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b="1" dirty="0" smtClean="0"/>
              <a:t>Answer</a:t>
            </a:r>
            <a:r>
              <a:rPr lang="en-US" dirty="0" smtClean="0"/>
              <a:t>: Try all variables and find best split for each one of them. Hopefully this does not change from iteration to iteration.</a:t>
            </a:r>
          </a:p>
          <a:p>
            <a:pPr marL="118872" indent="0">
              <a:buNone/>
            </a:pPr>
            <a:endParaRPr lang="en-US" dirty="0" smtClean="0"/>
          </a:p>
          <a:p>
            <a:pPr marL="118872" indent="0">
              <a:buNone/>
            </a:pPr>
            <a:r>
              <a:rPr lang="en-US" i="1" dirty="0" smtClean="0"/>
              <a:t>Ok, how find best split point for one single </a:t>
            </a:r>
            <a:r>
              <a:rPr lang="en-US" i="1" dirty="0" smtClean="0"/>
              <a:t>variable?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322994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118872" indent="0"/>
            <a:r>
              <a:rPr lang="en-US" sz="3600" dirty="0" smtClean="0"/>
              <a:t>Q2: </a:t>
            </a:r>
            <a:r>
              <a:rPr lang="en-US" sz="3600" i="1" dirty="0" smtClean="0"/>
              <a:t>How </a:t>
            </a:r>
            <a:r>
              <a:rPr lang="en-US" sz="3600" i="1" dirty="0"/>
              <a:t>find best split point for one single variables?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118872" indent="0">
                  <a:buNone/>
                </a:pPr>
                <a14:m>
                  <m:oMath xmlns:m="http://schemas.openxmlformats.org/officeDocument/2006/math">
                    <m:r>
                      <a:rPr lang="en-US" sz="1400" i="1" smtClean="0">
                        <a:latin typeface="Cambria Math"/>
                      </a:rPr>
                      <m:t>𝑖𝑚𝑝𝑟𝑜𝑣𝑒</m:t>
                    </m:r>
                    <m:r>
                      <a:rPr lang="en-US" sz="140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ru-RU" sz="14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ru-RU" sz="1400" i="1">
                                <a:latin typeface="Cambria Math"/>
                              </a:rPr>
                            </m:ctrlPr>
                          </m:sSupPr>
                          <m:e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ru-RU" sz="1400" i="1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16"/>
                                  </m:rPr>
                                  <a:rPr lang="en-US" sz="1400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latin typeface="Cambria Math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𝑚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ru-RU" sz="14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ru-RU" sz="1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ru-RU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ru-RU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ru-RU" sz="14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latin typeface="Cambria Math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latin typeface="Cambria Math"/>
                                                  </a:rPr>
                                                  <m:t>𝑚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ru-RU" sz="1400" i="1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14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  <m:sup/>
                        </m:sSup>
                      </m:e>
                    </m:d>
                    <m:r>
                      <a:rPr lang="en-US" sz="1400" i="1">
                        <a:latin typeface="Cambria Math"/>
                      </a:rPr>
                      <m:t>−</m:t>
                    </m:r>
                    <m:d>
                      <m:dPr>
                        <m:ctrlPr>
                          <a:rPr lang="ru-RU" sz="14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ru-RU" sz="1400" i="1">
                                <a:latin typeface="Cambria Math"/>
                              </a:rPr>
                            </m:ctrlPr>
                          </m:sSupPr>
                          <m:e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ru-RU" sz="1400" i="1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16"/>
                                  </m:rPr>
                                  <a:rPr lang="en-US" sz="1400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latin typeface="Cambria Math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ru-RU" sz="14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ru-RU" sz="1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ru-RU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ru-RU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ru-RU" sz="14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latin typeface="Cambria Math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latin typeface="Cambria Math"/>
                                                  </a:rPr>
                                                  <m:t>𝑙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ru-RU" sz="1400" i="1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14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  <m:sup/>
                        </m:sSup>
                      </m:e>
                    </m:d>
                    <m:r>
                      <a:rPr lang="en-US" sz="1400" i="1">
                        <a:latin typeface="Cambria Math"/>
                      </a:rPr>
                      <m:t>−</m:t>
                    </m:r>
                    <m:d>
                      <m:dPr>
                        <m:ctrlPr>
                          <a:rPr lang="ru-RU" sz="14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ru-RU" sz="1400" i="1">
                                <a:latin typeface="Cambria Math"/>
                              </a:rPr>
                            </m:ctrlPr>
                          </m:sSupPr>
                          <m:e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ru-RU" sz="1400" i="1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16"/>
                                  </m:rPr>
                                  <a:rPr lang="en-US" sz="1400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latin typeface="Cambria Math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ru-RU" sz="1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𝑟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ru-RU" sz="14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ru-RU" sz="1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ru-RU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ru-RU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ru-RU" sz="14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latin typeface="Cambria Math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latin typeface="Cambria Math"/>
                                                  </a:rPr>
                                                  <m:t>𝑟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ru-RU" sz="1400" i="1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14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  <m:sup/>
                        </m:sSup>
                      </m:e>
                    </m:d>
                    <m:r>
                      <a:rPr lang="en-US" sz="1400" i="1">
                        <a:latin typeface="Cambria Math"/>
                      </a:rPr>
                      <m:t>≥</m:t>
                    </m:r>
                    <m:r>
                      <a:rPr lang="en-US" sz="1400" b="0" i="1" smtClean="0">
                        <a:latin typeface="Cambria Math"/>
                      </a:rPr>
                      <m:t>0</m:t>
                    </m:r>
                  </m:oMath>
                </a14:m>
                <a:r>
                  <a:rPr lang="en-US" sz="1400" b="0" i="1" dirty="0" smtClean="0"/>
                  <a:t> </a:t>
                </a:r>
              </a:p>
              <a:p>
                <a:pPr marL="118872" indent="0">
                  <a:buNone/>
                </a:pPr>
                <a:endParaRPr lang="en-US" sz="1050" b="0" i="1" dirty="0" smtClean="0"/>
              </a:p>
              <a:p>
                <a:pPr marL="118872" indent="0">
                  <a:buNone/>
                </a:pPr>
                <a:r>
                  <a:rPr lang="en-US" sz="1400" b="0" i="1" dirty="0" smtClean="0"/>
                  <a:t>With derivations [3], 7.4.2 it can be proved that this </a:t>
                </a:r>
                <a:r>
                  <a:rPr lang="en-US" sz="1400" b="0" i="1" dirty="0" smtClean="0"/>
                  <a:t>can </a:t>
                </a:r>
                <a:r>
                  <a:rPr lang="en-US" sz="1400" b="0" i="1" dirty="0" smtClean="0"/>
                  <a:t>be evaluated as:</a:t>
                </a:r>
                <a:endParaRPr lang="en-US" sz="1400" i="1" dirty="0"/>
              </a:p>
              <a:p>
                <a:pPr marL="118872" indent="0">
                  <a:buNone/>
                </a:pPr>
                <a:endParaRPr lang="en-US" sz="1400" b="0" i="1" dirty="0" smtClean="0"/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r>
                      <a:rPr lang="en-US" sz="1400" b="0" i="1">
                        <a:latin typeface="Cambria Math"/>
                      </a:rPr>
                      <m:t>𝑖𝑚𝑝𝑟𝑜𝑣𝑒</m:t>
                    </m:r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ru-RU" sz="14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400" i="1"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  <m:sSub>
                          <m:sSubPr>
                            <m:ctrlPr>
                              <a:rPr lang="ru-RU" sz="1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400" i="1">
                                <a:latin typeface="Cambria Math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latin typeface="Cambria Math"/>
                          </a:rPr>
                          <m:t>𝑛</m:t>
                        </m:r>
                      </m:den>
                    </m:f>
                    <m:sSup>
                      <m:sSupPr>
                        <m:ctrlPr>
                          <a:rPr lang="ru-RU" sz="1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ru-RU" sz="1400" i="1">
                                <a:latin typeface="Cambria Math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ru-RU" sz="14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ru-RU" sz="1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1400" i="1">
                                <a:latin typeface="Cambria Math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ru-RU" sz="14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ru-RU" sz="1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lang="en-US" sz="1400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400" dirty="0" smtClean="0"/>
                  <a:t> </a:t>
                </a:r>
              </a:p>
              <a:p>
                <a:pPr marL="118872" indent="0">
                  <a:buNone/>
                </a:pPr>
                <a:endParaRPr lang="ru-RU" sz="1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b="0" i="1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sz="1400" b="0" i="1"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400" dirty="0"/>
                  <a:t> – number of observation in left daughter of region </a:t>
                </a:r>
                <a:r>
                  <a:rPr lang="en-US" sz="1400" dirty="0" err="1"/>
                  <a:t>Rm</a:t>
                </a:r>
                <a:endParaRPr lang="ru-RU" sz="1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b="0" i="1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sz="1400" b="0" i="1">
                            <a:latin typeface="Cambria Math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1400" dirty="0"/>
                  <a:t> – number of observation in right daughter of region </a:t>
                </a:r>
                <a:r>
                  <a:rPr lang="en-US" sz="1400" dirty="0" err="1"/>
                  <a:t>Rm</a:t>
                </a:r>
                <a:endParaRPr lang="ru-RU" sz="1400" dirty="0"/>
              </a:p>
              <a:p>
                <a14:m>
                  <m:oMath xmlns:m="http://schemas.openxmlformats.org/officeDocument/2006/math">
                    <m:r>
                      <a:rPr lang="en-US" sz="1400" b="0" i="1">
                        <a:latin typeface="Cambria Math"/>
                      </a:rPr>
                      <m:t>𝑛</m:t>
                    </m:r>
                  </m:oMath>
                </a14:m>
                <a:r>
                  <a:rPr lang="en-US" sz="1400" dirty="0"/>
                  <a:t> – number of observations in Rm.</a:t>
                </a:r>
                <a:endParaRPr lang="ru-RU" sz="1400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sz="14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1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b="0" i="1"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</m:e>
                    </m:acc>
                    <m:r>
                      <a:rPr lang="en-US" sz="1400" b="0" i="1">
                        <a:latin typeface="Cambria Math"/>
                      </a:rPr>
                      <m:t>,</m:t>
                    </m:r>
                    <m:acc>
                      <m:accPr>
                        <m:chr m:val="̅"/>
                        <m:ctrlPr>
                          <a:rPr lang="ru-RU" sz="14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1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b="0" i="1">
                                <a:latin typeface="Cambria Math"/>
                              </a:rPr>
                              <m:t>𝑟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1400" dirty="0"/>
                  <a:t> are means of outcome variable in the left and right </a:t>
                </a:r>
                <a:r>
                  <a:rPr lang="en-US" sz="1400" dirty="0" smtClean="0"/>
                  <a:t>regions</a:t>
                </a:r>
              </a:p>
              <a:p>
                <a:pPr marL="118872" indent="0">
                  <a:buNone/>
                </a:pPr>
                <a:endParaRPr lang="en-US" sz="1400" b="1" dirty="0" smtClean="0"/>
              </a:p>
              <a:p>
                <a:pPr marL="118872" indent="0">
                  <a:buNone/>
                </a:pPr>
                <a:r>
                  <a:rPr lang="en-US" sz="1400" dirty="0" smtClean="0"/>
                  <a:t>(</a:t>
                </a:r>
                <a:r>
                  <a:rPr lang="en-US" sz="1400" dirty="0" smtClean="0"/>
                  <a:t>I think this can be found in [1] or [2] – I just did not </a:t>
                </a:r>
                <a:r>
                  <a:rPr lang="en-US" sz="1400" dirty="0" smtClean="0"/>
                  <a:t>look into it and it have been proved as homework)</a:t>
                </a:r>
                <a:endParaRPr lang="en-US" sz="1400" dirty="0" smtClean="0"/>
              </a:p>
              <a:p>
                <a:pPr marL="118872" indent="0">
                  <a:buNone/>
                </a:pPr>
                <a:r>
                  <a:rPr lang="en-US" sz="1400" b="1" dirty="0" smtClean="0"/>
                  <a:t>What </a:t>
                </a:r>
                <a:r>
                  <a:rPr lang="en-US" sz="1400" b="1" dirty="0" smtClean="0"/>
                  <a:t>is good about it:</a:t>
                </a:r>
              </a:p>
              <a:p>
                <a:pPr marL="118872" indent="0">
                  <a:buNone/>
                </a:pPr>
                <a:endParaRPr lang="en-US" sz="1400" dirty="0" smtClean="0"/>
              </a:p>
              <a:p>
                <a:r>
                  <a:rPr lang="en-US" sz="1400" dirty="0" smtClean="0"/>
                  <a:t>If </a:t>
                </a:r>
                <a:r>
                  <a:rPr lang="en-US" sz="1400" dirty="0" smtClean="0"/>
                  <a:t>move split point to the right or to the </a:t>
                </a:r>
                <a:r>
                  <a:rPr lang="en-US" sz="1400" dirty="0" smtClean="0"/>
                  <a:t>left(or from left to right) </a:t>
                </a:r>
                <a:r>
                  <a:rPr lang="en-US" sz="1400" dirty="0" smtClean="0"/>
                  <a:t>all quantities can be update computation easily. </a:t>
                </a:r>
                <a:endParaRPr lang="en-US" sz="1400" dirty="0" smtClean="0"/>
              </a:p>
              <a:p>
                <a:endParaRPr lang="en-US" sz="1400" dirty="0" smtClean="0"/>
              </a:p>
              <a:p>
                <a:r>
                  <a:rPr lang="en-US" sz="1400" dirty="0" smtClean="0"/>
                  <a:t>It’s </a:t>
                </a:r>
                <a:r>
                  <a:rPr lang="en-US" sz="1400" dirty="0" smtClean="0"/>
                  <a:t>like </a:t>
                </a:r>
                <a:r>
                  <a:rPr lang="en-US" sz="1400" dirty="0" smtClean="0"/>
                  <a:t>rank-one </a:t>
                </a:r>
                <a:r>
                  <a:rPr lang="en-US" sz="1400" dirty="0" smtClean="0"/>
                  <a:t>update formula for </a:t>
                </a:r>
                <a:r>
                  <a:rPr lang="en-US" sz="1400" dirty="0" smtClean="0"/>
                  <a:t>ordinary-least-squares</a:t>
                </a:r>
                <a:endParaRPr lang="ru-RU" sz="1400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31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083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Several quotes before begin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118872" indent="0">
              <a:buNone/>
            </a:pPr>
            <a:r>
              <a:rPr lang="en-US" i="1" dirty="0"/>
              <a:t>“Here is a technic and it works better on this example and it works better always. </a:t>
            </a:r>
            <a:r>
              <a:rPr lang="en-US" i="1" dirty="0" smtClean="0"/>
              <a:t> You </a:t>
            </a:r>
            <a:r>
              <a:rPr lang="en-US" i="1" dirty="0"/>
              <a:t>should be </a:t>
            </a:r>
            <a:r>
              <a:rPr lang="en-US" i="1" dirty="0" smtClean="0"/>
              <a:t>careful. </a:t>
            </a:r>
            <a:r>
              <a:rPr lang="en-US" i="1" dirty="0"/>
              <a:t>It’s not true.” – </a:t>
            </a:r>
            <a:r>
              <a:rPr lang="en-US" i="1" dirty="0" smtClean="0"/>
              <a:t>J.H</a:t>
            </a:r>
            <a:r>
              <a:rPr lang="en-US" i="1" dirty="0"/>
              <a:t>. </a:t>
            </a:r>
            <a:r>
              <a:rPr lang="en-US" i="1" dirty="0" smtClean="0"/>
              <a:t>Friedman</a:t>
            </a:r>
          </a:p>
          <a:p>
            <a:pPr marL="118872" indent="0">
              <a:buNone/>
            </a:pPr>
            <a:endParaRPr lang="en-US" dirty="0" smtClean="0"/>
          </a:p>
          <a:p>
            <a:pPr marL="118872" indent="0">
              <a:buNone/>
            </a:pPr>
            <a:r>
              <a:rPr lang="en-US" i="1" dirty="0"/>
              <a:t>“For non-convex optimization beside local minimums there is another statistical problem with unstable solution due random nature of </a:t>
            </a:r>
            <a:r>
              <a:rPr lang="en-US" i="1" dirty="0" smtClean="0"/>
              <a:t>samples” - </a:t>
            </a:r>
            <a:r>
              <a:rPr lang="en-US" dirty="0" err="1" smtClean="0"/>
              <a:t>J.H.Friedman</a:t>
            </a:r>
            <a:endParaRPr lang="en-US" dirty="0" smtClean="0"/>
          </a:p>
          <a:p>
            <a:pPr marL="118872" indent="0">
              <a:buNone/>
            </a:pPr>
            <a:endParaRPr lang="en-US" dirty="0"/>
          </a:p>
          <a:p>
            <a:pPr marL="118872" indent="0">
              <a:buNone/>
            </a:pPr>
            <a:r>
              <a:rPr lang="en-US" i="1" dirty="0" smtClean="0"/>
              <a:t>“In non-convex optimization there is a big room </a:t>
            </a:r>
            <a:r>
              <a:rPr lang="en-US" i="1" dirty="0"/>
              <a:t>for personal expression. Maybe your method works better for some </a:t>
            </a:r>
            <a:r>
              <a:rPr lang="en-US" i="1" dirty="0" smtClean="0"/>
              <a:t>problem, maybe not.” – </a:t>
            </a:r>
            <a:r>
              <a:rPr lang="en-US" i="1" dirty="0" err="1" smtClean="0"/>
              <a:t>S.P.Boyd</a:t>
            </a:r>
            <a:endParaRPr lang="en-US" i="1" dirty="0" smtClean="0"/>
          </a:p>
          <a:p>
            <a:pPr marL="118872" indent="0">
              <a:buNone/>
            </a:pPr>
            <a:r>
              <a:rPr lang="en-US" dirty="0"/>
              <a:t>(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youtu.be/cHVpwyYU_LY?t=646</a:t>
            </a:r>
            <a:r>
              <a:rPr lang="en-US" dirty="0" smtClean="0"/>
              <a:t>)</a:t>
            </a:r>
            <a:endParaRPr lang="en-US" dirty="0"/>
          </a:p>
          <a:p>
            <a:pPr marL="118872" indent="0">
              <a:buNone/>
            </a:pPr>
            <a:endParaRPr lang="en-US" dirty="0"/>
          </a:p>
          <a:p>
            <a:pPr marL="118872" indent="0">
              <a:buNone/>
            </a:pPr>
            <a:endParaRPr lang="ru-RU" dirty="0"/>
          </a:p>
        </p:txBody>
      </p:sp>
      <p:pic>
        <p:nvPicPr>
          <p:cNvPr id="5" name="vlc-record-2018-12-15-14h28m14s-Lecture 12 - Convex Optimization II (Stanford).mp4-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0800000" flipH="1" flipV="1">
            <a:off x="7396835" y="5623797"/>
            <a:ext cx="875143" cy="65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4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b="1" dirty="0" smtClean="0"/>
                  <a:t>ordinal variable </a:t>
                </a:r>
                <a:r>
                  <a:rPr lang="en-US" dirty="0"/>
                  <a:t>– sort and exhaustive </a:t>
                </a:r>
                <a:r>
                  <a:rPr lang="en-US" dirty="0" smtClean="0"/>
                  <a:t>search via all possible split points in time proportional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~</m:t>
                    </m:r>
                    <m:func>
                      <m:funcPr>
                        <m:ctrlPr>
                          <a:rPr lang="en-US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card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𝑡𝑦𝑝𝑒</m:t>
                            </m:r>
                          </m:e>
                        </m:d>
                      </m:e>
                    </m:func>
                  </m:oMath>
                </a14:m>
                <a:endParaRPr lang="en-US" b="0" dirty="0" smtClean="0"/>
              </a:p>
              <a:p>
                <a:pPr marL="118872" indent="0">
                  <a:buNone/>
                </a:pPr>
                <a:r>
                  <a:rPr lang="en-US" dirty="0" smtClean="0"/>
                  <a:t>     </a:t>
                </a:r>
                <a:r>
                  <a:rPr lang="en-US" dirty="0"/>
                  <a:t>(Russian equivalent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card</m:t>
                    </m:r>
                  </m:oMath>
                </a14:m>
                <a:r>
                  <a:rPr lang="en-US" dirty="0" smtClean="0"/>
                  <a:t> here </a:t>
                </a:r>
                <a:r>
                  <a:rPr lang="ru-RU" dirty="0" smtClean="0"/>
                  <a:t>-</a:t>
                </a:r>
                <a:r>
                  <a:rPr lang="en-US" dirty="0" smtClean="0"/>
                  <a:t> </a:t>
                </a:r>
                <a:r>
                  <a:rPr lang="ru-RU" dirty="0" smtClean="0"/>
                  <a:t>мощность множества</a:t>
                </a:r>
                <a:r>
                  <a:rPr lang="en-US" dirty="0" smtClean="0"/>
                  <a:t>)</a:t>
                </a:r>
                <a:endParaRPr lang="en-US" b="0" dirty="0" smtClean="0"/>
              </a:p>
              <a:p>
                <a:endParaRPr lang="en-US" dirty="0" smtClean="0"/>
              </a:p>
              <a:p>
                <a:r>
                  <a:rPr lang="en-US" b="1" dirty="0"/>
                  <a:t>Interval scale </a:t>
                </a:r>
                <a:r>
                  <a:rPr lang="en-US" dirty="0" smtClean="0"/>
                  <a:t>– even possible split points are infinite, our data is not, so we just do </a:t>
                </a:r>
                <a:r>
                  <a:rPr lang="en-US" dirty="0"/>
                  <a:t>sort and exhaustive </a:t>
                </a:r>
                <a:r>
                  <a:rPr lang="en-US" dirty="0" smtClean="0"/>
                  <a:t>search of split point</a:t>
                </a:r>
              </a:p>
              <a:p>
                <a:endParaRPr lang="en-US" dirty="0" smtClean="0"/>
              </a:p>
              <a:p>
                <a:pPr marL="118872" indent="0">
                  <a:buNone/>
                </a:pPr>
                <a:r>
                  <a:rPr lang="en-US" i="1" dirty="0" smtClean="0"/>
                  <a:t>    Problem</a:t>
                </a:r>
                <a:r>
                  <a:rPr lang="en-US" dirty="0"/>
                  <a:t>: Nobody don’t know where to insert </a:t>
                </a:r>
                <a:r>
                  <a:rPr lang="en-US" dirty="0" smtClean="0"/>
                  <a:t>   </a:t>
                </a:r>
              </a:p>
              <a:p>
                <a:pPr marL="118872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splitting </a:t>
                </a:r>
                <a:r>
                  <a:rPr lang="en-US" dirty="0"/>
                  <a:t>point </a:t>
                </a:r>
                <a:r>
                  <a:rPr lang="en-US" dirty="0" smtClean="0"/>
                  <a:t>within </a:t>
                </a:r>
                <a:r>
                  <a:rPr lang="en-US" i="1" dirty="0" smtClean="0"/>
                  <a:t>two </a:t>
                </a:r>
                <a:r>
                  <a:rPr lang="en-US" i="1" dirty="0" err="1" smtClean="0"/>
                  <a:t>neighboors</a:t>
                </a:r>
                <a:r>
                  <a:rPr lang="en-US" dirty="0" smtClean="0"/>
                  <a:t> and    </a:t>
                </a:r>
              </a:p>
              <a:p>
                <a:pPr marL="118872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people </a:t>
                </a:r>
                <a:r>
                  <a:rPr lang="en-US" dirty="0"/>
                  <a:t>insert it into middle</a:t>
                </a:r>
                <a:r>
                  <a:rPr lang="en-US" dirty="0" smtClean="0"/>
                  <a:t>. </a:t>
                </a:r>
                <a:endParaRPr lang="en-US" dirty="0" smtClean="0"/>
              </a:p>
              <a:p>
                <a:pPr marL="118872" indent="0">
                  <a:buNone/>
                </a:pPr>
                <a:endParaRPr lang="en-US" dirty="0"/>
              </a:p>
              <a:p>
                <a:pPr marL="118872" indent="0">
                  <a:buNone/>
                </a:pPr>
                <a:r>
                  <a:rPr lang="en-US" dirty="0" smtClean="0"/>
                  <a:t>    Out </a:t>
                </a:r>
                <a:r>
                  <a:rPr lang="en-US" i="1" dirty="0" smtClean="0"/>
                  <a:t>improve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quanity</a:t>
                </a:r>
                <a:r>
                  <a:rPr lang="en-US" dirty="0" smtClean="0"/>
                  <a:t> is</a:t>
                </a:r>
                <a:r>
                  <a:rPr lang="en-US" dirty="0" smtClean="0"/>
                  <a:t> </a:t>
                </a:r>
                <a:r>
                  <a:rPr lang="en-US" dirty="0" smtClean="0"/>
                  <a:t>insensitive </a:t>
                </a:r>
                <a:r>
                  <a:rPr lang="en-US" dirty="0" smtClean="0"/>
                  <a:t>where </a:t>
                </a:r>
                <a:r>
                  <a:rPr lang="en-US" dirty="0" err="1" smtClean="0"/>
                  <a:t>preciselt</a:t>
                </a:r>
                <a:r>
                  <a:rPr lang="en-US" dirty="0" smtClean="0"/>
                  <a:t>    </a:t>
                </a:r>
              </a:p>
              <a:p>
                <a:pPr marL="118872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insert split point between two </a:t>
                </a:r>
                <a:r>
                  <a:rPr lang="en-US" dirty="0" err="1" smtClean="0"/>
                  <a:t>neighboors</a:t>
                </a:r>
                <a:r>
                  <a:rPr lang="en-US" dirty="0" smtClean="0"/>
                  <a:t>.</a:t>
                </a:r>
              </a:p>
              <a:p>
                <a:pPr marL="118872" indent="0">
                  <a:buNone/>
                </a:pPr>
                <a:endParaRPr lang="en-US" dirty="0" smtClean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318" r="-2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pPr marL="118872" indent="0"/>
            <a:r>
              <a:rPr lang="en-US" sz="3600" dirty="0" smtClean="0"/>
              <a:t>Q2: </a:t>
            </a:r>
            <a:r>
              <a:rPr lang="en-US" sz="3600" i="1" dirty="0" smtClean="0"/>
              <a:t>How </a:t>
            </a:r>
            <a:r>
              <a:rPr lang="en-US" sz="3600" i="1" dirty="0"/>
              <a:t>find best split point for one single variables?</a:t>
            </a:r>
          </a:p>
        </p:txBody>
      </p:sp>
    </p:spTree>
    <p:extLst>
      <p:ext uri="{BB962C8B-B14F-4D97-AF65-F5344CB8AC3E}">
        <p14:creationId xmlns:p14="http://schemas.microsoft.com/office/powerpoint/2010/main" val="281891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Q2: </a:t>
            </a:r>
            <a:r>
              <a:rPr lang="en-US" sz="3600" i="1" dirty="0">
                <a:solidFill>
                  <a:srgbClr val="FF0000"/>
                </a:solidFill>
              </a:rPr>
              <a:t>How find best split point for one single </a:t>
            </a:r>
            <a:r>
              <a:rPr lang="en-US" sz="3600" i="1" dirty="0" smtClean="0">
                <a:solidFill>
                  <a:srgbClr val="FF0000"/>
                </a:solidFill>
              </a:rPr>
              <a:t>variable which is </a:t>
            </a:r>
            <a:r>
              <a:rPr lang="en-US" sz="3600" i="1" dirty="0" err="1" smtClean="0">
                <a:solidFill>
                  <a:srgbClr val="FF0000"/>
                </a:solidFill>
              </a:rPr>
              <a:t>catgorical</a:t>
            </a:r>
            <a:endParaRPr lang="ru-RU" sz="36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r>
                  <a:rPr lang="en-US" dirty="0" smtClean="0"/>
                  <a:t>Categorical variable is the most </a:t>
                </a:r>
                <a:r>
                  <a:rPr lang="en-US" b="1" dirty="0" smtClean="0"/>
                  <a:t>tricky</a:t>
                </a:r>
                <a:r>
                  <a:rPr lang="en-US" dirty="0"/>
                  <a:t>. </a:t>
                </a:r>
                <a:endParaRPr lang="en-US" dirty="0" smtClean="0"/>
              </a:p>
              <a:p>
                <a:pPr lvl="1"/>
                <a:r>
                  <a:rPr lang="en-US" b="1" dirty="0" smtClean="0"/>
                  <a:t>There are no order relation.</a:t>
                </a:r>
              </a:p>
              <a:p>
                <a:pPr lvl="1"/>
                <a:r>
                  <a:rPr lang="en-US" b="1" dirty="0" smtClean="0"/>
                  <a:t>If consider subset </a:t>
                </a:r>
                <a:r>
                  <a:rPr lang="en-US" dirty="0" smtClean="0"/>
                  <a:t>then here </a:t>
                </a:r>
                <a:r>
                  <a:rPr lang="en-US" dirty="0"/>
                  <a:t>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2</m:t>
                        </m:r>
                      </m:e>
                      <m:sup>
                        <m:func>
                          <m:funcPr>
                            <m:ctrlPr>
                              <a:rPr lang="ru-RU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card</m:t>
                            </m:r>
                          </m:fName>
                          <m:e>
                            <m:d>
                              <m:dPr>
                                <m:ctrlPr>
                                  <a:rPr lang="ru-RU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𝑡𝑦𝑝𝑒</m:t>
                                </m:r>
                              </m:e>
                            </m:d>
                          </m:e>
                        </m:func>
                      </m:sup>
                    </m:sSup>
                  </m:oMath>
                </a14:m>
                <a:r>
                  <a:rPr lang="en-US" dirty="0"/>
                  <a:t> possible splits</a:t>
                </a:r>
                <a:r>
                  <a:rPr lang="en-US" dirty="0" smtClean="0"/>
                  <a:t>.</a:t>
                </a:r>
              </a:p>
              <a:p>
                <a:pPr marL="118872" indent="0">
                  <a:buNone/>
                </a:pPr>
                <a:endParaRPr lang="ru-RU" dirty="0"/>
              </a:p>
              <a:p>
                <a:r>
                  <a:rPr lang="en-US" u="sng" dirty="0"/>
                  <a:t>Step-0</a:t>
                </a:r>
                <a:r>
                  <a:rPr lang="en-US" dirty="0"/>
                  <a:t>: We have observation which are in current region in which we consider splitting</a:t>
                </a:r>
                <a:r>
                  <a:rPr lang="en-US" dirty="0" smtClean="0"/>
                  <a:t>.</a:t>
                </a:r>
              </a:p>
              <a:p>
                <a:pPr marL="118872" indent="0">
                  <a:buNone/>
                </a:pPr>
                <a:endParaRPr lang="ru-RU" dirty="0"/>
              </a:p>
              <a:p>
                <a:r>
                  <a:rPr lang="en-US" u="sng" dirty="0"/>
                  <a:t>Step-1</a:t>
                </a:r>
                <a:r>
                  <a:rPr lang="en-US" dirty="0"/>
                  <a:t>: For each category of the variable we evaluate mean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value. This computation effort of this step is proportional to O(n</a:t>
                </a:r>
                <a:r>
                  <a:rPr lang="en-US" dirty="0" smtClean="0"/>
                  <a:t>).</a:t>
                </a:r>
              </a:p>
              <a:p>
                <a:pPr marL="118872" indent="0">
                  <a:buNone/>
                </a:pPr>
                <a:endParaRPr lang="ru-RU" dirty="0"/>
              </a:p>
              <a:p>
                <a:r>
                  <a:rPr lang="en-US" u="sng" dirty="0"/>
                  <a:t>Step-2</a:t>
                </a:r>
                <a:r>
                  <a:rPr lang="en-US" dirty="0"/>
                  <a:t>: Give each class score which is equal to this </a:t>
                </a:r>
                <a:r>
                  <a:rPr lang="en-US" dirty="0" smtClean="0"/>
                  <a:t>mean</a:t>
                </a:r>
              </a:p>
              <a:p>
                <a:pPr marL="118872" indent="0">
                  <a:buNone/>
                </a:pPr>
                <a:endParaRPr lang="ru-RU" dirty="0"/>
              </a:p>
              <a:p>
                <a:r>
                  <a:rPr lang="en-US" u="sng" dirty="0"/>
                  <a:t>Step-3</a:t>
                </a:r>
                <a:r>
                  <a:rPr lang="en-US" dirty="0"/>
                  <a:t>: Sort them and consider categories in this </a:t>
                </a:r>
                <a:r>
                  <a:rPr lang="en-US" dirty="0" smtClean="0"/>
                  <a:t>order</a:t>
                </a:r>
              </a:p>
              <a:p>
                <a:pPr marL="118872" indent="0">
                  <a:buNone/>
                </a:pPr>
                <a:endParaRPr lang="ru-RU" dirty="0"/>
              </a:p>
              <a:p>
                <a:r>
                  <a:rPr lang="en-US" u="sng" dirty="0"/>
                  <a:t>Step-4</a:t>
                </a:r>
                <a:r>
                  <a:rPr lang="en-US" dirty="0"/>
                  <a:t>: Do similar thing that we do for ordinal variables via </a:t>
                </a:r>
                <a:r>
                  <a:rPr lang="en-US" b="1" dirty="0"/>
                  <a:t>consider only</a:t>
                </a:r>
                <a:r>
                  <a:rPr lang="en-US" b="1" dirty="0" smtClean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𝐜𝐚𝐫𝐝</m:t>
                    </m:r>
                    <m:r>
                      <a:rPr lang="en-US" b="1" i="0" smtClean="0">
                        <a:latin typeface="Cambria Math"/>
                      </a:rPr>
                      <m:t>(</m:t>
                    </m:r>
                    <m:r>
                      <a:rPr lang="en-US" b="1" i="0" smtClean="0">
                        <a:latin typeface="Cambria Math"/>
                      </a:rPr>
                      <m:t>𝐭𝐲𝐩𝐞</m:t>
                    </m:r>
                    <m:r>
                      <a:rPr lang="en-US" b="1" i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b="1" dirty="0" smtClean="0"/>
                  <a:t> </a:t>
                </a:r>
                <a:r>
                  <a:rPr lang="en-US" b="1" dirty="0"/>
                  <a:t>splits, not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/>
                          </a:rPr>
                          <m:t>𝟐</m:t>
                        </m:r>
                      </m:e>
                      <m:sup>
                        <m:r>
                          <a:rPr lang="en-US" b="1" i="1">
                            <a:latin typeface="Cambria Math"/>
                          </a:rPr>
                          <m:t>𝐜𝐚𝐫𝐝</m:t>
                        </m:r>
                        <m:r>
                          <a:rPr lang="en-US" b="1">
                            <a:latin typeface="Cambria Math"/>
                          </a:rPr>
                          <m:t>(</m:t>
                        </m:r>
                        <m:r>
                          <a:rPr lang="en-US" b="1">
                            <a:latin typeface="Cambria Math"/>
                          </a:rPr>
                          <m:t>𝐭𝐲𝐩𝐞</m:t>
                        </m:r>
                        <m:r>
                          <a:rPr lang="en-US" b="1">
                            <a:latin typeface="Cambria Math"/>
                          </a:rPr>
                          <m:t>)</m:t>
                        </m:r>
                      </m:sup>
                    </m:sSup>
                  </m:oMath>
                </a14:m>
                <a:endParaRPr lang="ru-RU" b="1" dirty="0"/>
              </a:p>
              <a:p>
                <a:pPr marL="118872" indent="0">
                  <a:buNone/>
                </a:pPr>
                <a:endParaRPr lang="en-US" dirty="0" smtClean="0"/>
              </a:p>
              <a:p>
                <a:pPr marL="118872" indent="0">
                  <a:buNone/>
                </a:pPr>
                <a:r>
                  <a:rPr lang="en-US" i="1" dirty="0" smtClean="0"/>
                  <a:t>“There </a:t>
                </a:r>
                <a:r>
                  <a:rPr lang="en-US" i="1" dirty="0"/>
                  <a:t>is a trick when it have been invented it was assumed as heuristic, but in future it have been proved that this is absolutely correct and is exact</a:t>
                </a:r>
                <a:r>
                  <a:rPr lang="en-US" i="1" dirty="0" smtClean="0"/>
                  <a:t>. Prove is very-very complicated” </a:t>
                </a:r>
                <a:r>
                  <a:rPr lang="en-US" dirty="0" smtClean="0"/>
                  <a:t>– </a:t>
                </a:r>
                <a:r>
                  <a:rPr lang="en-US" dirty="0" err="1" smtClean="0"/>
                  <a:t>J.Friedman</a:t>
                </a:r>
                <a:endParaRPr lang="ru-RU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659" b="-10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490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accent1"/>
                </a:solidFill>
              </a:rPr>
              <a:t>Q2(Extra): </a:t>
            </a:r>
            <a:r>
              <a:rPr lang="en-US" sz="3600" i="1" dirty="0" smtClean="0">
                <a:solidFill>
                  <a:schemeClr val="accent1"/>
                </a:solidFill>
              </a:rPr>
              <a:t>How find best split point for one single variable which is circular</a:t>
            </a:r>
            <a:endParaRPr lang="ru-RU" sz="3600" dirty="0">
              <a:solidFill>
                <a:schemeClr val="accent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18872" indent="0">
              <a:buNone/>
            </a:pPr>
            <a:r>
              <a:rPr lang="en-US" b="1" dirty="0"/>
              <a:t>How handle circular </a:t>
            </a:r>
            <a:r>
              <a:rPr lang="en-US" b="1" dirty="0" smtClean="0"/>
              <a:t>variables</a:t>
            </a:r>
          </a:p>
          <a:p>
            <a:r>
              <a:rPr lang="en-US" i="1" u="sng" dirty="0"/>
              <a:t>Step-1</a:t>
            </a:r>
            <a:r>
              <a:rPr lang="en-US" dirty="0"/>
              <a:t>: If variable used for splitting first time then make split – find optimal </a:t>
            </a:r>
            <a:r>
              <a:rPr lang="en-US" u="sng" dirty="0" smtClean="0"/>
              <a:t>two split points</a:t>
            </a:r>
            <a:r>
              <a:rPr lang="en-US" dirty="0" smtClean="0"/>
              <a:t> </a:t>
            </a:r>
            <a:r>
              <a:rPr lang="en-US" dirty="0"/>
              <a:t>and optimize over </a:t>
            </a:r>
            <a:r>
              <a:rPr lang="en-US" dirty="0" smtClean="0"/>
              <a:t>both</a:t>
            </a:r>
          </a:p>
          <a:p>
            <a:endParaRPr lang="ru-RU" dirty="0"/>
          </a:p>
          <a:p>
            <a:r>
              <a:rPr lang="en-US" i="1" u="sng" dirty="0"/>
              <a:t>Step-2</a:t>
            </a:r>
            <a:r>
              <a:rPr lang="en-US" dirty="0"/>
              <a:t>: Other splits on this variable use usual splits in arc segment of the </a:t>
            </a:r>
            <a:r>
              <a:rPr lang="en-US" dirty="0" smtClean="0"/>
              <a:t>circles</a:t>
            </a:r>
            <a:endParaRPr lang="ru-RU" dirty="0"/>
          </a:p>
          <a:p>
            <a:pPr marL="118872" indent="0">
              <a:buNone/>
            </a:pPr>
            <a:endParaRPr lang="en-US" dirty="0" smtClean="0"/>
          </a:p>
          <a:p>
            <a:pPr marL="118872" indent="0">
              <a:buNone/>
            </a:pPr>
            <a:r>
              <a:rPr lang="en-US" i="1" dirty="0" smtClean="0"/>
              <a:t>“I don’t know any implementation which implemented it”</a:t>
            </a:r>
            <a:r>
              <a:rPr lang="en-US" dirty="0" smtClean="0"/>
              <a:t> – </a:t>
            </a:r>
            <a:r>
              <a:rPr lang="en-US" dirty="0" err="1" smtClean="0"/>
              <a:t>J.Friedman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10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Q3: When stop splitting </a:t>
            </a:r>
            <a:r>
              <a:rPr lang="en-US" sz="3600" dirty="0" smtClean="0"/>
              <a:t>?</a:t>
            </a:r>
            <a:r>
              <a:rPr lang="en-US" sz="3600" dirty="0"/>
              <a:t/>
            </a:r>
            <a:br>
              <a:rPr lang="en-US" sz="3600" dirty="0"/>
            </a:b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118872" indent="0">
              <a:buNone/>
            </a:pPr>
            <a:r>
              <a:rPr lang="en-US" b="1" u="sng" dirty="0"/>
              <a:t>Bad idea</a:t>
            </a:r>
            <a:r>
              <a:rPr lang="en-US" dirty="0"/>
              <a:t>: </a:t>
            </a:r>
            <a:endParaRPr lang="en-US" dirty="0" smtClean="0"/>
          </a:p>
          <a:p>
            <a:pPr marL="118872" indent="0">
              <a:buNone/>
            </a:pPr>
            <a:r>
              <a:rPr lang="en-US" dirty="0" smtClean="0"/>
              <a:t>Stop </a:t>
            </a:r>
            <a:r>
              <a:rPr lang="en-US" dirty="0"/>
              <a:t>when number of observation in region is less then </a:t>
            </a:r>
            <a:r>
              <a:rPr lang="en-US" dirty="0" smtClean="0"/>
              <a:t>threshold.</a:t>
            </a:r>
          </a:p>
          <a:p>
            <a:pPr marL="118872" indent="0">
              <a:buNone/>
            </a:pPr>
            <a:endParaRPr lang="en-US" dirty="0" smtClean="0"/>
          </a:p>
          <a:p>
            <a:pPr marL="118872" indent="0">
              <a:buNone/>
            </a:pPr>
            <a:r>
              <a:rPr lang="en-US" b="1" u="sng" dirty="0" smtClean="0"/>
              <a:t>Reason</a:t>
            </a:r>
            <a:r>
              <a:rPr lang="en-US" dirty="0" smtClean="0"/>
              <a:t> it depends </a:t>
            </a:r>
            <a:r>
              <a:rPr lang="en-US" dirty="0"/>
              <a:t>on situation</a:t>
            </a:r>
            <a:r>
              <a:rPr lang="en-US" dirty="0" smtClean="0"/>
              <a:t>,</a:t>
            </a:r>
          </a:p>
          <a:p>
            <a:pPr>
              <a:buFontTx/>
              <a:buChar char="-"/>
            </a:pPr>
            <a:r>
              <a:rPr lang="en-US" dirty="0" smtClean="0"/>
              <a:t>we </a:t>
            </a:r>
            <a:r>
              <a:rPr lang="en-US" dirty="0"/>
              <a:t>can start to </a:t>
            </a:r>
            <a:r>
              <a:rPr lang="en-US" dirty="0" err="1" smtClean="0"/>
              <a:t>overfit</a:t>
            </a:r>
            <a:r>
              <a:rPr lang="en-US" dirty="0" smtClean="0"/>
              <a:t> </a:t>
            </a:r>
            <a:r>
              <a:rPr lang="en-US" dirty="0"/>
              <a:t>train </a:t>
            </a:r>
            <a:r>
              <a:rPr lang="en-US" dirty="0" smtClean="0"/>
              <a:t>data</a:t>
            </a:r>
          </a:p>
          <a:p>
            <a:pPr>
              <a:buFontTx/>
              <a:buChar char="-"/>
            </a:pPr>
            <a:r>
              <a:rPr lang="en-US" dirty="0"/>
              <a:t>o</a:t>
            </a:r>
            <a:r>
              <a:rPr lang="en-US" dirty="0" smtClean="0"/>
              <a:t>r we </a:t>
            </a:r>
            <a:r>
              <a:rPr lang="en-US" dirty="0"/>
              <a:t>can </a:t>
            </a:r>
            <a:r>
              <a:rPr lang="en-US" dirty="0" smtClean="0"/>
              <a:t>not fit perfectly</a:t>
            </a:r>
          </a:p>
          <a:p>
            <a:pPr>
              <a:buFontTx/>
              <a:buChar char="-"/>
            </a:pPr>
            <a:endParaRPr lang="en-US" dirty="0"/>
          </a:p>
          <a:p>
            <a:pPr marL="118872" indent="0">
              <a:buNone/>
            </a:pPr>
            <a:r>
              <a:rPr lang="en-US" b="1" u="sng" dirty="0"/>
              <a:t>More good idea</a:t>
            </a:r>
            <a:r>
              <a:rPr lang="en-US" u="sng" dirty="0"/>
              <a:t>:</a:t>
            </a:r>
            <a:r>
              <a:rPr lang="en-US" dirty="0"/>
              <a:t> </a:t>
            </a:r>
            <a:endParaRPr lang="en-US" dirty="0" smtClean="0"/>
          </a:p>
          <a:p>
            <a:pPr marL="118872" indent="0">
              <a:buNone/>
            </a:pPr>
            <a:endParaRPr lang="en-US" dirty="0"/>
          </a:p>
          <a:p>
            <a:pPr marL="118872" indent="0">
              <a:buNone/>
            </a:pPr>
            <a:r>
              <a:rPr lang="en-US" dirty="0" smtClean="0"/>
              <a:t>Next </a:t>
            </a:r>
            <a:r>
              <a:rPr lang="en-US" dirty="0"/>
              <a:t>split is not </a:t>
            </a:r>
            <a:r>
              <a:rPr lang="en-US" dirty="0" err="1"/>
              <a:t>worthwile</a:t>
            </a:r>
            <a:r>
              <a:rPr lang="en-US" dirty="0"/>
              <a:t>. </a:t>
            </a:r>
            <a:endParaRPr lang="en-US" dirty="0" smtClean="0"/>
          </a:p>
          <a:p>
            <a:pPr marL="118872" indent="0">
              <a:buNone/>
            </a:pPr>
            <a:r>
              <a:rPr lang="en-US" dirty="0" smtClean="0"/>
              <a:t>Best </a:t>
            </a:r>
            <a:r>
              <a:rPr lang="en-US" dirty="0"/>
              <a:t>split is the best split which can be </a:t>
            </a:r>
            <a:r>
              <a:rPr lang="en-US" dirty="0" err="1"/>
              <a:t>archieved</a:t>
            </a:r>
            <a:r>
              <a:rPr lang="en-US" dirty="0"/>
              <a:t> via one look-ahead. </a:t>
            </a:r>
            <a:endParaRPr lang="en-US" dirty="0" smtClean="0"/>
          </a:p>
          <a:p>
            <a:pPr marL="118872" indent="0">
              <a:buNone/>
            </a:pPr>
            <a:endParaRPr lang="en-US" dirty="0"/>
          </a:p>
          <a:p>
            <a:pPr marL="118872" indent="0">
              <a:buNone/>
            </a:pPr>
            <a:r>
              <a:rPr lang="en-US" dirty="0" smtClean="0"/>
              <a:t>Unfortunately </a:t>
            </a:r>
            <a:r>
              <a:rPr lang="en-US" dirty="0"/>
              <a:t>for one reason it’s also not so good idea </a:t>
            </a:r>
            <a:r>
              <a:rPr lang="en-US" dirty="0" smtClean="0"/>
              <a:t>because</a:t>
            </a:r>
          </a:p>
          <a:p>
            <a:pPr marL="118872" indent="0">
              <a:buNone/>
            </a:pPr>
            <a:endParaRPr lang="en-US" dirty="0" smtClean="0"/>
          </a:p>
          <a:p>
            <a:pPr marL="118872" indent="0">
              <a:buNone/>
            </a:pPr>
            <a:r>
              <a:rPr lang="en-US" i="1" dirty="0"/>
              <a:t>“It often happens that a single split is not worthwhile by itself, but it opens possibility for further splitting” – </a:t>
            </a:r>
            <a:r>
              <a:rPr lang="en-US" i="1" dirty="0" err="1" smtClean="0"/>
              <a:t>J.Friedman</a:t>
            </a:r>
            <a:endParaRPr lang="ru-RU" dirty="0"/>
          </a:p>
          <a:p>
            <a:pPr marL="118872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885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Q3: When stop splitting </a:t>
            </a:r>
            <a:r>
              <a:rPr lang="en-US" sz="3600" dirty="0" smtClean="0"/>
              <a:t>? Final idea</a:t>
            </a:r>
            <a:endParaRPr lang="ru-RU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Complete </a:t>
                </a:r>
                <a:r>
                  <a:rPr lang="en-US" dirty="0"/>
                  <a:t>Mean Square </a:t>
                </a:r>
                <a:r>
                  <a:rPr lang="en-US" dirty="0" smtClean="0"/>
                  <a:t>Error(MSE) </a:t>
                </a:r>
                <a:r>
                  <a:rPr lang="en-US" dirty="0"/>
                  <a:t>is </a:t>
                </a:r>
                <a:r>
                  <a:rPr lang="en-US" dirty="0" smtClean="0"/>
                  <a:t>equal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𝑒</m:t>
                        </m:r>
                      </m:e>
                    </m:acc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ru-RU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ru-RU" i="1">
                            <a:latin typeface="Cambria Math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ru-RU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𝑀</m:t>
                            </m:r>
                          </m:sup>
                          <m:e>
                            <m:d>
                              <m:dPr>
                                <m:ctrlPr>
                                  <a:rPr lang="ru-RU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𝑚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: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𝑚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𝑖𝑠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𝑠𝑢𝑐h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𝑡h𝑎𝑡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ru-RU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</m:e>
                        </m:nary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Partial MSE is equal to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ru-RU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ru-RU" i="1">
                            <a:latin typeface="Cambria Math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ru-RU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i="1">
                                <a:latin typeface="Cambria Math"/>
                              </a:rPr>
                              <m:t>:</m:t>
                            </m:r>
                            <m:sSub>
                              <m:sSubPr>
                                <m:ctrlPr>
                                  <a:rPr lang="ru-RU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ru-RU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𝑚</m:t>
                                </m:r>
                              </m:sub>
                            </m:sSub>
                          </m:sub>
                          <m:sup/>
                          <m:e>
                            <m:d>
                              <m:dPr>
                                <m:ctrlPr>
                                  <a:rPr lang="ru-RU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30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3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000" i="1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3000" dirty="0"/>
                  <a:t> is contribution to complete MSE </a:t>
                </a:r>
                <a:r>
                  <a:rPr lang="en-US" sz="3000" dirty="0" smtClean="0"/>
                  <a:t>from </a:t>
                </a:r>
                <a:r>
                  <a:rPr lang="en-US" sz="3000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3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sz="3000" i="1"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endParaRPr lang="ru-RU" sz="3000" dirty="0"/>
              </a:p>
              <a:p>
                <a:endParaRPr lang="en-US" dirty="0" smtClean="0"/>
              </a:p>
              <a:p>
                <a:r>
                  <a:rPr lang="en-US" dirty="0" smtClean="0"/>
                  <a:t>In </a:t>
                </a:r>
                <a:r>
                  <a:rPr lang="en-US" dirty="0"/>
                  <a:t>both equations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𝑁</m:t>
                    </m:r>
                  </m:oMath>
                </a14:m>
                <a:r>
                  <a:rPr lang="en-US" dirty="0"/>
                  <a:t> is number of all </a:t>
                </a:r>
                <a:r>
                  <a:rPr lang="en-US" dirty="0" smtClean="0"/>
                  <a:t>observation</a:t>
                </a:r>
              </a:p>
              <a:p>
                <a:endParaRPr lang="en-US" i="1" dirty="0" smtClean="0">
                  <a:latin typeface="Cambria Math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𝑒</m:t>
                        </m:r>
                      </m:e>
                    </m:acc>
                    <m:r>
                      <a:rPr lang="en-US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ru-RU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acc>
                          <m:accPr>
                            <m:chr m:val="̂"/>
                            <m:ctrlPr>
                              <a:rPr lang="ru-RU" i="1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ru-RU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nary>
                  </m:oMath>
                </a14:m>
                <a:r>
                  <a:rPr lang="en-US" dirty="0"/>
                  <a:t> </a:t>
                </a:r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2372" r="-3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63768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Q3: When stop splitting ? Final idea</a:t>
            </a:r>
            <a:endParaRPr lang="ru-RU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 smtClean="0"/>
                  <a:t>Let’s define Improvement </a:t>
                </a:r>
                <a:r>
                  <a:rPr lang="en-US" dirty="0"/>
                  <a:t>of </a:t>
                </a:r>
                <a:r>
                  <a:rPr lang="en-US" u="sng" dirty="0"/>
                  <a:t>apply splitting</a:t>
                </a:r>
                <a:r>
                  <a:rPr lang="en-US" dirty="0"/>
                  <a:t> is equal </a:t>
                </a:r>
                <a:r>
                  <a:rPr lang="en-US" dirty="0" smtClean="0"/>
                  <a:t>to</a:t>
                </a:r>
              </a:p>
              <a:p>
                <a:pPr marL="118872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  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</m:acc>
                    <m:r>
                      <a:rPr lang="en-US" i="1">
                        <a:latin typeface="Cambria Math"/>
                      </a:rPr>
                      <m:t>=</m:t>
                    </m:r>
                    <m:acc>
                      <m:accPr>
                        <m:chr m:val="̂"/>
                        <m:ctrlPr>
                          <a:rPr lang="ru-RU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/>
                      </a:rPr>
                      <m:t>−</m:t>
                    </m:r>
                    <m:acc>
                      <m:accPr>
                        <m:chr m:val="̂"/>
                        <m:ctrlPr>
                          <a:rPr lang="ru-RU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𝑟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/>
                      </a:rPr>
                      <m:t>−</m:t>
                    </m:r>
                    <m:acc>
                      <m:accPr>
                        <m:chr m:val="̂"/>
                        <m:ctrlPr>
                          <a:rPr lang="ru-RU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/>
                      </a:rPr>
                      <m:t>≥0</m:t>
                    </m:r>
                  </m:oMath>
                </a14:m>
                <a:r>
                  <a:rPr lang="en-US" dirty="0"/>
                  <a:t> </a:t>
                </a:r>
                <a:endParaRPr lang="en-US" dirty="0" smtClean="0"/>
              </a:p>
              <a:p>
                <a:endParaRPr lang="ru-RU" dirty="0"/>
              </a:p>
              <a:p>
                <a:r>
                  <a:rPr lang="en-US" dirty="0" smtClean="0"/>
                  <a:t>If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</m:acc>
                    <m:r>
                      <a:rPr lang="en-US" b="0" i="1" smtClean="0">
                        <a:latin typeface="Cambria Math"/>
                      </a:rPr>
                      <m:t>≥</m:t>
                    </m:r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 then accept split. </a:t>
                </a:r>
                <a:endParaRPr lang="en-US" b="1" i="1" dirty="0" smtClean="0">
                  <a:latin typeface="Cambria Math"/>
                </a:endParaRPr>
              </a:p>
              <a:p>
                <a:endParaRPr lang="en-US" b="1" i="1" dirty="0" smtClean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𝒌</m:t>
                    </m:r>
                  </m:oMath>
                </a14:m>
                <a:r>
                  <a:rPr lang="en-US" dirty="0"/>
                  <a:t> is cost for perform splitting.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 is also known as complexity parameter (</a:t>
                </a:r>
                <a:r>
                  <a:rPr lang="en-US" b="1" u="sng" dirty="0" err="1"/>
                  <a:t>cp</a:t>
                </a:r>
                <a:r>
                  <a:rPr lang="en-US" u="sng" dirty="0"/>
                  <a:t> parameter in </a:t>
                </a:r>
                <a:r>
                  <a:rPr lang="en-US" i="1" u="sng" dirty="0" err="1"/>
                  <a:t>rpart</a:t>
                </a:r>
                <a:r>
                  <a:rPr lang="en-US" dirty="0" smtClean="0"/>
                  <a:t>)</a:t>
                </a:r>
              </a:p>
              <a:p>
                <a:pPr marL="118872" indent="0">
                  <a:buNone/>
                </a:pPr>
                <a:endParaRPr lang="en-US" sz="2800" dirty="0"/>
              </a:p>
              <a:p>
                <a:r>
                  <a:rPr lang="en-US" sz="2800" dirty="0" smtClean="0"/>
                  <a:t>We </a:t>
                </a:r>
                <a:r>
                  <a:rPr lang="en-US" sz="2800" dirty="0"/>
                  <a:t>introduce </a:t>
                </a:r>
                <a:r>
                  <a:rPr lang="en-US" sz="2800" dirty="0" err="1"/>
                  <a:t>quanity</a:t>
                </a:r>
                <a:r>
                  <a:rPr lang="en-US" sz="2800" dirty="0"/>
                  <a:t> </a:t>
                </a:r>
                <a:endParaRPr lang="en-US" sz="2800" dirty="0" smtClean="0"/>
              </a:p>
              <a:p>
                <a:endParaRPr lang="en-US" sz="2800" dirty="0" smtClean="0"/>
              </a:p>
              <a:p>
                <a:pPr marL="118872" indent="0">
                  <a:buNone/>
                </a:pPr>
                <a:r>
                  <a:rPr lang="en-US" sz="2800" dirty="0" smtClean="0"/>
                  <a:t>   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8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</m:e>
                    </m:acc>
                    <m:r>
                      <a:rPr lang="en-US" sz="2800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800" b="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̂"/>
                                  <m:ctrlPr>
                                    <a:rPr lang="ru-RU" sz="28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28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8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𝑚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𝑖𝑠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𝑡𝑒𝑟𝑚𝑖𝑛𝑎𝑙</m:t>
                              </m:r>
                            </m:e>
                          </m:mr>
                          <m:mr>
                            <m:e>
                              <m:acc>
                                <m:accPr>
                                  <m:chr m:val="̂"/>
                                  <m:ctrlPr>
                                    <a:rPr lang="ru-RU" sz="28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28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acc>
                                <m:accPr>
                                  <m:chr m:val="̂"/>
                                  <m:ctrlPr>
                                    <a:rPr lang="ru-RU" sz="28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28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800" b="0" i="1" smtClean="0">
                                  <a:latin typeface="Cambria Math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ru-RU" sz="2800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ru-RU" sz="28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2800" i="1">
                                      <a:latin typeface="Cambria Math"/>
                                    </a:rPr>
                                    <m:t>𝑖𝑠</m:t>
                                  </m:r>
                                  <m:r>
                                    <a:rPr lang="en-US" sz="28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sz="2800" i="1">
                                      <a:latin typeface="Cambria Math"/>
                                    </a:rPr>
                                    <m:t>𝑡𝑒𝑟𝑚𝑖𝑛𝑎𝑙</m:t>
                                  </m:r>
                                  <m:r>
                                    <a:rPr lang="en-US" sz="28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sz="2800" i="1">
                                      <a:latin typeface="Cambria Math"/>
                                    </a:rPr>
                                    <m:t>𝑑𝑒𝑠𝑐𝑒𝑛𝑑𝑎𝑛𝑡</m:t>
                                  </m:r>
                                  <m:r>
                                    <a:rPr lang="en-US" sz="28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sz="2800" i="1">
                                      <a:latin typeface="Cambria Math"/>
                                    </a:rPr>
                                    <m:t>𝑜𝑓</m:t>
                                  </m:r>
                                  <m:r>
                                    <a:rPr lang="en-US" sz="2800" i="1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sz="2800" b="1" i="1">
                                      <a:latin typeface="Cambria Math"/>
                                    </a:rPr>
                                    <m:t>𝒎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ru-RU" sz="28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𝑚</m:t>
                                      </m:r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′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mr>
                        </m:m>
                        <m:r>
                          <a:rPr lang="en-US" sz="2800" b="0" i="1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800" dirty="0" smtClean="0"/>
                  <a:t> </a:t>
                </a:r>
              </a:p>
              <a:p>
                <a:pPr marL="118872" indent="0">
                  <a:buNone/>
                </a:pPr>
                <a:endParaRPr lang="en-US" sz="2800" dirty="0"/>
              </a:p>
              <a:p>
                <a:r>
                  <a:rPr lang="en-US" sz="2800" dirty="0"/>
                  <a:t>In fact </a:t>
                </a:r>
                <a:r>
                  <a:rPr lang="en-US" sz="2800" u="sng" dirty="0"/>
                  <a:t>we accept split</a:t>
                </a:r>
              </a:p>
              <a:p>
                <a:pPr marL="118872" indent="0">
                  <a:buNone/>
                </a:pPr>
                <a:endParaRPr lang="en-US" sz="2800" dirty="0"/>
              </a:p>
              <a:p>
                <a:pPr marL="118872" indent="0">
                  <a:buNone/>
                </a:pPr>
                <a:r>
                  <a:rPr lang="en-US" sz="2800" dirty="0" smtClean="0"/>
                  <a:t> 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8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</m:e>
                    </m:acc>
                    <m:r>
                      <a:rPr lang="en-US" sz="2800" i="1">
                        <a:latin typeface="Cambria Math"/>
                      </a:rPr>
                      <m:t>−</m:t>
                    </m:r>
                    <m:acc>
                      <m:accPr>
                        <m:chr m:val="̂"/>
                        <m:ctrlPr>
                          <a:rPr lang="ru-RU" sz="28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𝑟</m:t>
                            </m:r>
                          </m:sub>
                        </m:sSub>
                      </m:e>
                    </m:acc>
                    <m:r>
                      <a:rPr lang="en-US" sz="2800" i="1">
                        <a:latin typeface="Cambria Math"/>
                      </a:rPr>
                      <m:t>−</m:t>
                    </m:r>
                    <m:acc>
                      <m:accPr>
                        <m:chr m:val="̂"/>
                        <m:ctrlPr>
                          <a:rPr lang="ru-RU" sz="28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</m:e>
                    </m:acc>
                    <m:r>
                      <a:rPr lang="en-US" sz="2800" i="1">
                        <a:latin typeface="Cambria Math"/>
                      </a:rPr>
                      <m:t>≥</m:t>
                    </m:r>
                    <m:r>
                      <a:rPr lang="en-US" sz="2800" i="1">
                        <a:latin typeface="Cambria Math"/>
                      </a:rPr>
                      <m:t>𝑘</m:t>
                    </m:r>
                  </m:oMath>
                </a14:m>
                <a:r>
                  <a:rPr lang="en-US" sz="2800" dirty="0"/>
                  <a:t> &lt;=&gt;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8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</m:e>
                    </m:acc>
                    <m:r>
                      <a:rPr lang="en-US" sz="2800" i="1">
                        <a:latin typeface="Cambria Math"/>
                      </a:rPr>
                      <m:t>+</m:t>
                    </m:r>
                    <m:r>
                      <a:rPr lang="en-US" sz="2800" i="1">
                        <a:latin typeface="Cambria Math"/>
                      </a:rPr>
                      <m:t>𝑘</m:t>
                    </m:r>
                    <m:r>
                      <a:rPr lang="en-US" sz="2800" i="1">
                        <a:latin typeface="Cambria Math"/>
                      </a:rPr>
                      <m:t>≥</m:t>
                    </m:r>
                    <m:acc>
                      <m:accPr>
                        <m:chr m:val="̂"/>
                        <m:ctrlPr>
                          <a:rPr lang="ru-RU" sz="28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𝑟</m:t>
                            </m:r>
                          </m:sub>
                        </m:sSub>
                      </m:e>
                    </m:acc>
                    <m:r>
                      <a:rPr lang="en-US" sz="2800" i="1">
                        <a:latin typeface="Cambria Math"/>
                      </a:rPr>
                      <m:t>+</m:t>
                    </m:r>
                    <m:acc>
                      <m:accPr>
                        <m:chr m:val="̂"/>
                        <m:ctrlPr>
                          <a:rPr lang="ru-RU" sz="28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</m:e>
                    </m:acc>
                    <m:r>
                      <a:rPr lang="en-US" sz="2800" i="1">
                        <a:latin typeface="Cambria Math"/>
                      </a:rPr>
                      <m:t>+</m:t>
                    </m:r>
                    <m:r>
                      <a:rPr lang="en-US" sz="2800" i="1">
                        <a:latin typeface="Cambria Math"/>
                      </a:rPr>
                      <m:t>𝑘</m:t>
                    </m:r>
                    <m:r>
                      <a:rPr lang="en-US" sz="2800" i="1">
                        <a:latin typeface="Cambria Math"/>
                      </a:rPr>
                      <m:t>+</m:t>
                    </m:r>
                    <m:r>
                      <a:rPr lang="en-US" sz="2800" i="1">
                        <a:latin typeface="Cambria Math"/>
                      </a:rPr>
                      <m:t>𝑘</m:t>
                    </m:r>
                  </m:oMath>
                </a14:m>
                <a:r>
                  <a:rPr lang="en-US" sz="2800" dirty="0" smtClean="0"/>
                  <a:t> &lt;=&gt;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8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</m:e>
                    </m:acc>
                    <m:r>
                      <a:rPr lang="en-US" sz="2800" b="0" i="1" smtClean="0">
                        <a:latin typeface="Cambria Math"/>
                      </a:rPr>
                      <m:t>≥</m:t>
                    </m:r>
                    <m:acc>
                      <m:accPr>
                        <m:chr m:val="̂"/>
                        <m:ctrlPr>
                          <a:rPr lang="ru-RU" sz="28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800" dirty="0" smtClean="0"/>
                  <a:t> +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800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</a:rPr>
                              <m:t>𝑟</m:t>
                            </m:r>
                          </m:sub>
                        </m:sSub>
                      </m:e>
                    </m:acc>
                  </m:oMath>
                </a14:m>
                <a:endParaRPr lang="en-US" sz="2800" dirty="0"/>
              </a:p>
              <a:p>
                <a:pPr marL="118872" indent="0">
                  <a:buNone/>
                </a:pPr>
                <a:endParaRPr lang="ru-RU" sz="2800" dirty="0"/>
              </a:p>
              <a:p>
                <a:endParaRPr lang="ru-RU" sz="2800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10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00403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CART. Final algorithm</a:t>
            </a:r>
            <a:endParaRPr lang="ru-RU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b="1" dirty="0" smtClean="0"/>
                  <a:t>Step-1</a:t>
                </a:r>
                <a:r>
                  <a:rPr lang="en-US" dirty="0"/>
                  <a:t>: We do </a:t>
                </a:r>
                <a:r>
                  <a:rPr lang="en-US" b="1" dirty="0"/>
                  <a:t>top down splitting</a:t>
                </a:r>
                <a:r>
                  <a:rPr lang="en-US" dirty="0"/>
                  <a:t> as far as possible until we receive only one single observation in the terminal </a:t>
                </a:r>
                <a:r>
                  <a:rPr lang="en-US" dirty="0" smtClean="0"/>
                  <a:t>node (or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within a region is the same)</a:t>
                </a:r>
              </a:p>
              <a:p>
                <a:endParaRPr lang="en-US" dirty="0"/>
              </a:p>
              <a:p>
                <a:r>
                  <a:rPr lang="en-US" dirty="0" smtClean="0"/>
                  <a:t>Such </a:t>
                </a:r>
                <a:r>
                  <a:rPr lang="en-US" dirty="0" smtClean="0"/>
                  <a:t>splitting is not real “look ahead”. We find optimal split point and continue build of tree from this point </a:t>
                </a:r>
                <a:r>
                  <a:rPr lang="en-US" b="1" dirty="0" smtClean="0"/>
                  <a:t>without </a:t>
                </a:r>
                <a:r>
                  <a:rPr lang="en-US" b="1" dirty="0" smtClean="0"/>
                  <a:t>backtrack greedily</a:t>
                </a:r>
                <a:r>
                  <a:rPr lang="en-US" dirty="0" smtClean="0"/>
                  <a:t>.</a:t>
                </a:r>
                <a:endParaRPr lang="en-US" dirty="0" smtClean="0"/>
              </a:p>
              <a:p>
                <a:pPr marL="118872" indent="0">
                  <a:buNone/>
                </a:pPr>
                <a:r>
                  <a:rPr lang="en-US" dirty="0" smtClean="0"/>
                  <a:t> </a:t>
                </a:r>
                <a:r>
                  <a:rPr lang="en-US" dirty="0"/>
                  <a:t> </a:t>
                </a:r>
                <a:endParaRPr lang="ru-RU" dirty="0"/>
              </a:p>
              <a:p>
                <a:r>
                  <a:rPr lang="en-US" b="1" dirty="0"/>
                  <a:t>Step-2</a:t>
                </a:r>
                <a:r>
                  <a:rPr lang="en-US" dirty="0"/>
                  <a:t>: We apply </a:t>
                </a:r>
                <a:r>
                  <a:rPr lang="en-US" b="1" dirty="0" smtClean="0"/>
                  <a:t>bottom up rule</a:t>
                </a:r>
                <a:r>
                  <a:rPr lang="en-US" dirty="0" smtClean="0"/>
                  <a:t> </a:t>
                </a:r>
                <a:r>
                  <a:rPr lang="en-US" dirty="0"/>
                  <a:t>in inverse order of depth and perform collapsing. </a:t>
                </a:r>
                <a:endParaRPr lang="ru-RU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/>
                      </a:rPr>
                      <m:t>≤</m:t>
                    </m:r>
                    <m:acc>
                      <m:accPr>
                        <m:chr m:val="̂"/>
                        <m:ctrlPr>
                          <a:rPr lang="ru-RU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𝑚𝑙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/>
                      </a:rPr>
                      <m:t>+</m:t>
                    </m:r>
                    <m:acc>
                      <m:accPr>
                        <m:chr m:val="̂"/>
                        <m:ctrlPr>
                          <a:rPr lang="ru-RU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𝑚𝑟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then make </a:t>
                </a:r>
                <a:r>
                  <a:rPr lang="en-US" b="1" dirty="0"/>
                  <a:t>m </a:t>
                </a:r>
                <a:r>
                  <a:rPr lang="en-US" dirty="0"/>
                  <a:t>as a terminal node and collapse </a:t>
                </a:r>
                <a:r>
                  <a:rPr lang="en-US" dirty="0" smtClean="0"/>
                  <a:t>split</a:t>
                </a:r>
              </a:p>
              <a:p>
                <a:pPr lvl="1"/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/>
                      </a:rPr>
                      <m:t>≥</m:t>
                    </m:r>
                    <m:acc>
                      <m:accPr>
                        <m:chr m:val="̂"/>
                        <m:ctrlPr>
                          <a:rPr lang="ru-RU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𝑚𝑙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/>
                      </a:rPr>
                      <m:t>+</m:t>
                    </m:r>
                    <m:acc>
                      <m:accPr>
                        <m:chr m:val="̂"/>
                        <m:ctrlPr>
                          <a:rPr lang="ru-RU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𝑚𝑟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then accept split and set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/>
                      </a:rPr>
                      <m:t>=</m:t>
                    </m:r>
                    <m:acc>
                      <m:accPr>
                        <m:chr m:val="̂"/>
                        <m:ctrlPr>
                          <a:rPr lang="ru-RU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𝑚𝑙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/>
                      </a:rPr>
                      <m:t>+</m:t>
                    </m:r>
                    <m:acc>
                      <m:accPr>
                        <m:chr m:val="̂"/>
                        <m:ctrlPr>
                          <a:rPr lang="ru-RU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𝑚𝑟</m:t>
                            </m:r>
                          </m:sub>
                        </m:sSub>
                      </m:e>
                    </m:acc>
                  </m:oMath>
                </a14:m>
                <a:endParaRPr lang="ru-RU" dirty="0"/>
              </a:p>
              <a:p>
                <a:pPr lvl="0"/>
                <a:endParaRPr lang="en-US" dirty="0" smtClean="0"/>
              </a:p>
              <a:p>
                <a:pPr lvl="0"/>
                <a:r>
                  <a:rPr lang="en-US" dirty="0" smtClean="0">
                    <a:solidFill>
                      <a:srgbClr val="FF0000"/>
                    </a:solidFill>
                  </a:rPr>
                  <a:t>Collapsing </a:t>
                </a:r>
                <a:r>
                  <a:rPr lang="en-US" dirty="0">
                    <a:solidFill>
                      <a:srgbClr val="FF0000"/>
                    </a:solidFill>
                  </a:rPr>
                  <a:t>can happened in the level before leafs, and also somewhere in the middle of the tree.</a:t>
                </a:r>
                <a:endParaRPr lang="ru-RU" dirty="0">
                  <a:solidFill>
                    <a:srgbClr val="FF0000"/>
                  </a:solidFill>
                </a:endParaRPr>
              </a:p>
              <a:p>
                <a:endParaRPr lang="ru-RU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10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76583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CART. </a:t>
            </a:r>
            <a:r>
              <a:rPr lang="en-US" sz="3600" dirty="0" smtClean="0"/>
              <a:t>How find </a:t>
            </a:r>
            <a:r>
              <a:rPr lang="en-US" sz="3600" dirty="0" smtClean="0"/>
              <a:t>cp.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All </a:t>
            </a:r>
            <a:r>
              <a:rPr lang="en-US" dirty="0"/>
              <a:t>meta-parameters </a:t>
            </a:r>
            <a:r>
              <a:rPr lang="en-US" dirty="0" smtClean="0"/>
              <a:t>in Machine Learning can </a:t>
            </a:r>
            <a:r>
              <a:rPr lang="en-US" dirty="0"/>
              <a:t>be found via </a:t>
            </a:r>
            <a:r>
              <a:rPr lang="en-US" dirty="0" smtClean="0"/>
              <a:t>cross-validation</a:t>
            </a:r>
          </a:p>
          <a:p>
            <a:endParaRPr lang="en-US" dirty="0" smtClean="0"/>
          </a:p>
          <a:p>
            <a:r>
              <a:rPr lang="en-US" dirty="0" smtClean="0"/>
              <a:t>Cross-validation </a:t>
            </a:r>
            <a:r>
              <a:rPr lang="en-US" dirty="0"/>
              <a:t>is mechanism which </a:t>
            </a:r>
            <a:endParaRPr lang="en-US" dirty="0" smtClean="0"/>
          </a:p>
          <a:p>
            <a:pPr lvl="1"/>
            <a:r>
              <a:rPr lang="en-US" dirty="0" smtClean="0"/>
              <a:t>Allow </a:t>
            </a:r>
            <a:r>
              <a:rPr lang="en-US" dirty="0"/>
              <a:t>to </a:t>
            </a:r>
            <a:r>
              <a:rPr lang="en-US" u="sng" dirty="0"/>
              <a:t>approximately estimate</a:t>
            </a:r>
            <a:r>
              <a:rPr lang="en-US" dirty="0"/>
              <a:t> the performance of the actual predicting. There is no magic in it.</a:t>
            </a:r>
            <a:endParaRPr lang="ru-RU" dirty="0"/>
          </a:p>
          <a:p>
            <a:pPr lvl="1"/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dirty="0"/>
              <a:t>fact when cross-validation is doing we should trace even after local minimum on cross-validated </a:t>
            </a:r>
            <a:r>
              <a:rPr lang="en-US" dirty="0" smtClean="0"/>
              <a:t>point</a:t>
            </a:r>
            <a:r>
              <a:rPr lang="en-US" dirty="0"/>
              <a:t> </a:t>
            </a:r>
            <a:r>
              <a:rPr lang="en-US" dirty="0" smtClean="0"/>
              <a:t>where we archived good result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469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/>
              <a:t>Summary.Advantages</a:t>
            </a:r>
            <a:r>
              <a:rPr lang="en-US" sz="3600" dirty="0" smtClean="0"/>
              <a:t> of  Trees</a:t>
            </a:r>
            <a:endParaRPr lang="ru-RU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47500" lnSpcReduction="20000"/>
              </a:bodyPr>
              <a:lstStyle/>
              <a:p>
                <a:pPr marL="633222" lvl="0" indent="-514350">
                  <a:buFont typeface="+mj-lt"/>
                  <a:buAutoNum type="arabicPeriod"/>
                </a:pPr>
                <a:r>
                  <a:rPr lang="en-US" dirty="0" smtClean="0"/>
                  <a:t>Resistance </a:t>
                </a:r>
                <a:r>
                  <a:rPr lang="en-US" dirty="0"/>
                  <a:t>for many irrelevant </a:t>
                </a:r>
                <a:r>
                  <a:rPr lang="en-US" dirty="0" smtClean="0"/>
                  <a:t>variables (e.g. SVM is not irrelevant)</a:t>
                </a:r>
                <a:endParaRPr lang="ru-RU" dirty="0"/>
              </a:p>
              <a:p>
                <a:pPr marL="633222" indent="-514350">
                  <a:buFont typeface="+mj-lt"/>
                  <a:buAutoNum type="arabicPeriod"/>
                </a:pPr>
                <a:endParaRPr lang="en-US" dirty="0" smtClean="0"/>
              </a:p>
              <a:p>
                <a:pPr marL="633222" indent="-514350">
                  <a:buFont typeface="+mj-lt"/>
                  <a:buAutoNum type="arabicPeriod"/>
                </a:pPr>
                <a:r>
                  <a:rPr lang="en-US" dirty="0" smtClean="0"/>
                  <a:t>Allow to visualize how function is evaluated in high-dim. Space</a:t>
                </a:r>
              </a:p>
              <a:p>
                <a:pPr marL="633222" indent="-514350">
                  <a:buFont typeface="+mj-lt"/>
                  <a:buAutoNum type="arabicPeriod"/>
                </a:pPr>
                <a:endParaRPr lang="en-US" dirty="0" smtClean="0"/>
              </a:p>
              <a:p>
                <a:pPr marL="633222" lvl="0" indent="-514350">
                  <a:buFont typeface="+mj-lt"/>
                  <a:buAutoNum type="arabicPeriod"/>
                </a:pPr>
                <a:r>
                  <a:rPr lang="en-US" dirty="0" smtClean="0"/>
                  <a:t>Relatively </a:t>
                </a:r>
                <a:r>
                  <a:rPr lang="en-US" dirty="0"/>
                  <a:t>fast to build decision tree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~</m:t>
                    </m:r>
                    <m:r>
                      <a:rPr lang="en-US" i="1">
                        <a:latin typeface="Cambria Math"/>
                      </a:rPr>
                      <m:t>𝑛</m:t>
                    </m:r>
                    <m:r>
                      <a:rPr lang="en-US" i="1" smtClean="0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i="1">
                        <a:latin typeface="Cambria Math"/>
                      </a:rPr>
                      <m:t>𝑁𝑙𝑜𝑔</m:t>
                    </m:r>
                    <m:d>
                      <m:dPr>
                        <m:ctrlPr>
                          <a:rPr lang="ru-RU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 (worst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) </a:t>
                </a:r>
                <a:endParaRPr lang="en-US" dirty="0" smtClean="0"/>
              </a:p>
              <a:p>
                <a:pPr marL="633222" lvl="0" indent="-514350">
                  <a:buFont typeface="+mj-lt"/>
                  <a:buAutoNum type="arabicPeriod"/>
                </a:pPr>
                <a:r>
                  <a:rPr lang="en-US" dirty="0"/>
                  <a:t> </a:t>
                </a:r>
                <a:r>
                  <a:rPr lang="en-US" dirty="0" smtClean="0"/>
                  <a:t>       W</a:t>
                </a:r>
                <a:r>
                  <a:rPr lang="en-US" dirty="0" smtClean="0"/>
                  <a:t>here</a:t>
                </a:r>
                <a:r>
                  <a:rPr lang="en-US" dirty="0" smtClean="0"/>
                  <a:t>:</a:t>
                </a:r>
                <a:r>
                  <a:rPr lang="en-US" dirty="0"/>
                  <a:t> </a:t>
                </a:r>
                <a:r>
                  <a:rPr lang="en-US" dirty="0" smtClean="0"/>
                  <a:t>(N-number </a:t>
                </a:r>
                <a:r>
                  <a:rPr lang="en-US" dirty="0"/>
                  <a:t>of </a:t>
                </a:r>
                <a:r>
                  <a:rPr lang="en-US" dirty="0" smtClean="0"/>
                  <a:t>observations, n </a:t>
                </a:r>
                <a:r>
                  <a:rPr lang="en-US" dirty="0"/>
                  <a:t>– number of </a:t>
                </a:r>
                <a:r>
                  <a:rPr lang="en-US" dirty="0" smtClean="0"/>
                  <a:t>variables)</a:t>
                </a:r>
                <a:endParaRPr lang="ru-RU" dirty="0"/>
              </a:p>
              <a:p>
                <a:pPr marL="633222" lvl="0" indent="-514350">
                  <a:buFont typeface="+mj-lt"/>
                  <a:buAutoNum type="arabicPeriod"/>
                </a:pPr>
                <a:endParaRPr lang="en-US" dirty="0" smtClean="0"/>
              </a:p>
              <a:p>
                <a:pPr marL="633222" lvl="0" indent="-514350">
                  <a:buFont typeface="+mj-lt"/>
                  <a:buAutoNum type="arabicPeriod"/>
                </a:pPr>
                <a:r>
                  <a:rPr lang="en-US" dirty="0" smtClean="0"/>
                  <a:t>Support a lot type </a:t>
                </a:r>
                <a:r>
                  <a:rPr lang="en-US" dirty="0"/>
                  <a:t>of </a:t>
                </a:r>
                <a:r>
                  <a:rPr lang="en-US" dirty="0" smtClean="0"/>
                  <a:t>variables:</a:t>
                </a:r>
                <a:r>
                  <a:rPr lang="en-US" dirty="0"/>
                  <a:t> </a:t>
                </a:r>
                <a:r>
                  <a:rPr lang="en-US" i="1" dirty="0" smtClean="0"/>
                  <a:t>numeric</a:t>
                </a:r>
                <a:r>
                  <a:rPr lang="en-US" i="1" dirty="0"/>
                  <a:t>, binary, categorical, </a:t>
                </a:r>
                <a:r>
                  <a:rPr lang="en-US" i="1" dirty="0" smtClean="0"/>
                  <a:t>ordinal</a:t>
                </a:r>
                <a:endParaRPr lang="ru-RU" dirty="0"/>
              </a:p>
              <a:p>
                <a:pPr marL="633222" lvl="0" indent="-514350">
                  <a:buFont typeface="+mj-lt"/>
                  <a:buAutoNum type="arabicPeriod"/>
                </a:pPr>
                <a:endParaRPr lang="en-US" dirty="0" smtClean="0"/>
              </a:p>
              <a:p>
                <a:pPr marL="633222" lvl="0" indent="-514350">
                  <a:buFont typeface="+mj-lt"/>
                  <a:buAutoNum type="arabicPeriod"/>
                </a:pPr>
                <a:r>
                  <a:rPr lang="en-US" dirty="0" smtClean="0"/>
                  <a:t>Can </a:t>
                </a:r>
                <a:r>
                  <a:rPr lang="en-US" dirty="0"/>
                  <a:t>handle missing values </a:t>
                </a:r>
                <a:r>
                  <a:rPr lang="en-US" dirty="0" smtClean="0"/>
                  <a:t>during inference in </a:t>
                </a:r>
                <a:r>
                  <a:rPr lang="en-US" dirty="0"/>
                  <a:t>light </a:t>
                </a:r>
                <a:r>
                  <a:rPr lang="en-US" dirty="0" smtClean="0"/>
                  <a:t>way</a:t>
                </a:r>
                <a:endParaRPr lang="ru-RU" dirty="0"/>
              </a:p>
              <a:p>
                <a:pPr marL="633222" lvl="0" indent="-514350">
                  <a:buFont typeface="+mj-lt"/>
                  <a:buAutoNum type="arabicPeriod"/>
                </a:pPr>
                <a:endParaRPr lang="en-US" dirty="0" smtClean="0"/>
              </a:p>
              <a:p>
                <a:pPr marL="633222" lvl="0" indent="-514350">
                  <a:buFont typeface="+mj-lt"/>
                  <a:buAutoNum type="arabicPeriod"/>
                </a:pPr>
                <a:r>
                  <a:rPr lang="en-US" dirty="0" smtClean="0"/>
                  <a:t>Invariant for monotone transform </a:t>
                </a:r>
                <a:r>
                  <a:rPr lang="en-US" dirty="0"/>
                  <a:t>of predictor function </a:t>
                </a:r>
                <a:r>
                  <a:rPr lang="en-US" dirty="0" smtClean="0"/>
                  <a:t>domain</a:t>
                </a:r>
              </a:p>
              <a:p>
                <a:pPr marL="633222" lvl="0" indent="-514350">
                  <a:buFont typeface="+mj-lt"/>
                  <a:buAutoNum type="arabicPeriod"/>
                </a:pPr>
                <a:endParaRPr lang="en-US" dirty="0" smtClean="0"/>
              </a:p>
              <a:p>
                <a:pPr marL="633222" lvl="0" indent="-514350">
                  <a:buFont typeface="+mj-lt"/>
                  <a:buAutoNum type="arabicPeriod"/>
                </a:pPr>
                <a:r>
                  <a:rPr lang="en-US" dirty="0" smtClean="0"/>
                  <a:t>Computation </a:t>
                </a:r>
                <a:r>
                  <a:rPr lang="en-US" dirty="0"/>
                  <a:t>algorithm is invariant under variable </a:t>
                </a:r>
                <a:r>
                  <a:rPr lang="en-US" i="1" dirty="0"/>
                  <a:t>scaling</a:t>
                </a:r>
                <a:r>
                  <a:rPr lang="en-US" dirty="0" smtClean="0"/>
                  <a:t>.</a:t>
                </a:r>
                <a:endParaRPr lang="ru-RU" dirty="0"/>
              </a:p>
              <a:p>
                <a:pPr marL="633222" lvl="0" indent="-514350">
                  <a:buFont typeface="+mj-lt"/>
                  <a:buAutoNum type="arabicPeriod"/>
                </a:pPr>
                <a:endParaRPr lang="en-US" dirty="0" smtClean="0"/>
              </a:p>
              <a:p>
                <a:pPr marL="633222" lvl="0" indent="-514350">
                  <a:buFont typeface="+mj-lt"/>
                  <a:buAutoNum type="arabicPeriod"/>
                </a:pPr>
                <a:r>
                  <a:rPr lang="en-US" dirty="0" smtClean="0"/>
                  <a:t>Immunity </a:t>
                </a:r>
                <a:r>
                  <a:rPr lang="en-US" dirty="0"/>
                  <a:t>to outliers due to partitioning of </a:t>
                </a:r>
                <a:r>
                  <a:rPr lang="en-US" dirty="0" smtClean="0"/>
                  <a:t>domain</a:t>
                </a:r>
                <a:endParaRPr lang="ru-RU" dirty="0"/>
              </a:p>
              <a:p>
                <a:pPr marL="633222" lvl="0" indent="-514350">
                  <a:buFont typeface="+mj-lt"/>
                  <a:buAutoNum type="arabicPeriod"/>
                </a:pPr>
                <a:endParaRPr lang="en-US" dirty="0" smtClean="0"/>
              </a:p>
              <a:p>
                <a:pPr marL="633222" lvl="0" indent="-514350">
                  <a:buFont typeface="+mj-lt"/>
                  <a:buAutoNum type="arabicPeriod"/>
                </a:pPr>
                <a:r>
                  <a:rPr lang="en-US" dirty="0" smtClean="0"/>
                  <a:t>Interpretability </a:t>
                </a:r>
                <a:r>
                  <a:rPr lang="en-US" dirty="0"/>
                  <a:t>in terms of </a:t>
                </a:r>
                <a:r>
                  <a:rPr lang="en-US" dirty="0" err="1"/>
                  <a:t>conjuction</a:t>
                </a:r>
                <a:r>
                  <a:rPr lang="en-US" dirty="0"/>
                  <a:t> </a:t>
                </a:r>
                <a:r>
                  <a:rPr lang="en-US" dirty="0" smtClean="0"/>
                  <a:t>rule.</a:t>
                </a:r>
              </a:p>
              <a:p>
                <a:pPr marL="633222" lvl="0" indent="-514350">
                  <a:buFont typeface="+mj-lt"/>
                  <a:buAutoNum type="arabicPeriod"/>
                </a:pPr>
                <a:endParaRPr lang="en-US" dirty="0" smtClean="0"/>
              </a:p>
              <a:p>
                <a:pPr marL="633222" lvl="0" indent="-514350">
                  <a:buFont typeface="+mj-lt"/>
                  <a:buAutoNum type="arabicPeriod"/>
                </a:pPr>
                <a:r>
                  <a:rPr lang="en-US" dirty="0" smtClean="0"/>
                  <a:t>Give full explanation </a:t>
                </a:r>
                <a:r>
                  <a:rPr lang="en-US" dirty="0"/>
                  <a:t>how it makes </a:t>
                </a:r>
                <a:r>
                  <a:rPr lang="en-US" dirty="0" smtClean="0"/>
                  <a:t>prediction</a:t>
                </a:r>
                <a:endParaRPr lang="ru-RU" dirty="0"/>
              </a:p>
              <a:p>
                <a:pPr marL="633222" lvl="0" indent="-514350">
                  <a:buFont typeface="+mj-lt"/>
                  <a:buAutoNum type="arabicPeriod"/>
                </a:pPr>
                <a:endParaRPr lang="en-US" dirty="0" smtClean="0"/>
              </a:p>
              <a:p>
                <a:pPr marL="633222" lvl="0" indent="-514350">
                  <a:buFont typeface="+mj-lt"/>
                  <a:buAutoNum type="arabicPeriod"/>
                </a:pPr>
                <a:r>
                  <a:rPr lang="en-US" dirty="0" smtClean="0"/>
                  <a:t>Few </a:t>
                </a:r>
                <a:r>
                  <a:rPr lang="en-US" dirty="0"/>
                  <a:t>tunable </a:t>
                </a:r>
                <a:r>
                  <a:rPr lang="en-US" dirty="0" smtClean="0"/>
                  <a:t>parameters</a:t>
                </a:r>
                <a:endParaRPr lang="ru-RU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652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Summary. </a:t>
            </a:r>
            <a:r>
              <a:rPr lang="en-US" sz="3600" dirty="0" err="1" smtClean="0"/>
              <a:t>Disdvantages</a:t>
            </a:r>
            <a:r>
              <a:rPr lang="en-US" sz="3600" dirty="0" smtClean="0"/>
              <a:t> </a:t>
            </a:r>
            <a:r>
              <a:rPr lang="en-US" sz="3600" dirty="0"/>
              <a:t>of </a:t>
            </a:r>
            <a:r>
              <a:rPr lang="en-US" sz="3600" dirty="0" smtClean="0"/>
              <a:t>Trees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61772" lvl="0" indent="-342900">
              <a:buFont typeface="+mj-lt"/>
              <a:buAutoNum type="arabicPeriod"/>
            </a:pPr>
            <a:r>
              <a:rPr lang="en-US" sz="1300" dirty="0" smtClean="0"/>
              <a:t>Very </a:t>
            </a:r>
            <a:r>
              <a:rPr lang="en-US" sz="1300" dirty="0"/>
              <a:t>crude model, especially because in nature more things are continuous, not </a:t>
            </a:r>
            <a:r>
              <a:rPr lang="en-US" sz="1300" dirty="0" smtClean="0"/>
              <a:t>discontinuous.</a:t>
            </a:r>
          </a:p>
          <a:p>
            <a:pPr marL="461772" lvl="0" indent="-342900">
              <a:buFont typeface="+mj-lt"/>
              <a:buAutoNum type="arabicPeriod"/>
            </a:pPr>
            <a:endParaRPr lang="ru-RU" sz="1300" dirty="0"/>
          </a:p>
          <a:p>
            <a:pPr marL="461772" lvl="0" indent="-342900">
              <a:buFont typeface="+mj-lt"/>
              <a:buAutoNum type="arabicPeriod"/>
            </a:pPr>
            <a:r>
              <a:rPr lang="en-US" sz="1300" dirty="0"/>
              <a:t>There is a special notion of </a:t>
            </a:r>
            <a:r>
              <a:rPr lang="en-US" sz="1300" dirty="0" smtClean="0"/>
              <a:t>interactions.  Empirical observation - 3 variable interaction covers at most all </a:t>
            </a:r>
            <a:r>
              <a:rPr lang="en-US" sz="1300" dirty="0" err="1" smtClean="0"/>
              <a:t>phenomens</a:t>
            </a:r>
            <a:r>
              <a:rPr lang="en-US" sz="1300" dirty="0" smtClean="0"/>
              <a:t>.</a:t>
            </a:r>
            <a:endParaRPr lang="ru-RU" sz="1300" dirty="0"/>
          </a:p>
          <a:p>
            <a:pPr marL="800100" lvl="1" indent="-342900">
              <a:buFont typeface="+mj-lt"/>
              <a:buAutoNum type="arabicPeriod"/>
            </a:pPr>
            <a:r>
              <a:rPr lang="en-US" sz="1300" b="1" i="1" u="sng" dirty="0"/>
              <a:t>Main effects</a:t>
            </a:r>
            <a:r>
              <a:rPr lang="en-US" sz="1300" dirty="0"/>
              <a:t> – is when approximation of phenomena is given by the sum of single scalar variable </a:t>
            </a:r>
            <a:r>
              <a:rPr lang="en-US" sz="1300" dirty="0" smtClean="0"/>
              <a:t>functions</a:t>
            </a:r>
            <a:endParaRPr lang="ru-RU" sz="1300" dirty="0"/>
          </a:p>
          <a:p>
            <a:pPr marL="800100" lvl="1" indent="-342900">
              <a:buFont typeface="+mj-lt"/>
              <a:buAutoNum type="arabicPeriod"/>
            </a:pPr>
            <a:r>
              <a:rPr lang="en-US" sz="1300" b="1" i="1" u="sng" dirty="0"/>
              <a:t>Two variables interaction</a:t>
            </a:r>
            <a:r>
              <a:rPr lang="en-US" sz="1300" dirty="0"/>
              <a:t> – when there is main effects and </a:t>
            </a:r>
            <a:r>
              <a:rPr lang="en-US" sz="1300" dirty="0" smtClean="0"/>
              <a:t>with also </a:t>
            </a:r>
            <a:r>
              <a:rPr lang="en-US" sz="1300" dirty="0"/>
              <a:t>two variables coupling </a:t>
            </a:r>
            <a:endParaRPr lang="en-US" sz="13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1300" b="1" i="1" u="sng" dirty="0" smtClean="0"/>
              <a:t>Three </a:t>
            </a:r>
            <a:r>
              <a:rPr lang="en-US" sz="1300" b="1" i="1" u="sng" dirty="0"/>
              <a:t>variables interaction</a:t>
            </a:r>
            <a:r>
              <a:rPr lang="en-US" sz="1300" dirty="0"/>
              <a:t> – similar as for two variable interaction but with 3 variable </a:t>
            </a:r>
            <a:r>
              <a:rPr lang="en-US" sz="1300" dirty="0" smtClean="0"/>
              <a:t>coupling (ANOVA)</a:t>
            </a:r>
            <a:r>
              <a:rPr lang="en-US" sz="1300" dirty="0"/>
              <a:t> </a:t>
            </a:r>
          </a:p>
          <a:p>
            <a:pPr marL="800100" lvl="1" indent="-342900">
              <a:buFont typeface="+mj-lt"/>
              <a:buAutoNum type="arabicPeriod"/>
            </a:pPr>
            <a:endParaRPr lang="en-US" sz="1300" dirty="0" smtClean="0"/>
          </a:p>
          <a:p>
            <a:pPr marL="461772" indent="-342900">
              <a:buFont typeface="+mj-lt"/>
              <a:buAutoNum type="arabicPeriod"/>
            </a:pPr>
            <a:r>
              <a:rPr lang="en-US" sz="1300" dirty="0" smtClean="0"/>
              <a:t>Trees </a:t>
            </a:r>
            <a:r>
              <a:rPr lang="en-US" sz="1300" dirty="0"/>
              <a:t>by their nature are forced to build high-order </a:t>
            </a:r>
            <a:r>
              <a:rPr lang="en-US" sz="1300" dirty="0" smtClean="0"/>
              <a:t>interaction</a:t>
            </a:r>
          </a:p>
          <a:p>
            <a:pPr marL="461772" indent="-342900">
              <a:buFont typeface="+mj-lt"/>
              <a:buAutoNum type="arabicPeriod"/>
            </a:pPr>
            <a:endParaRPr lang="ru-RU" sz="1300" dirty="0"/>
          </a:p>
          <a:p>
            <a:pPr marL="461772" lvl="0" indent="-342900">
              <a:buFont typeface="+mj-lt"/>
              <a:buAutoNum type="arabicPeriod"/>
            </a:pPr>
            <a:r>
              <a:rPr lang="en-US" sz="1300" dirty="0"/>
              <a:t>Data fragmentation. During split’s there are less and less data in daughter regions</a:t>
            </a:r>
            <a:r>
              <a:rPr lang="en-US" sz="1300" dirty="0" smtClean="0"/>
              <a:t>.</a:t>
            </a:r>
          </a:p>
          <a:p>
            <a:pPr marL="461772" lvl="0" indent="-342900">
              <a:buFont typeface="+mj-lt"/>
              <a:buAutoNum type="arabicPeriod"/>
            </a:pPr>
            <a:endParaRPr lang="en-US" sz="1300" dirty="0" smtClean="0"/>
          </a:p>
          <a:p>
            <a:pPr marL="461772" lvl="0" indent="-342900">
              <a:buFont typeface="+mj-lt"/>
              <a:buAutoNum type="arabicPeriod"/>
            </a:pPr>
            <a:r>
              <a:rPr lang="en-US" sz="1300" dirty="0" smtClean="0"/>
              <a:t>One </a:t>
            </a:r>
            <a:r>
              <a:rPr lang="en-US" sz="1300" dirty="0"/>
              <a:t>more problem is that </a:t>
            </a:r>
            <a:r>
              <a:rPr lang="en-US" sz="1300" b="1" u="sng" dirty="0"/>
              <a:t>trees have big </a:t>
            </a:r>
            <a:r>
              <a:rPr lang="en-US" sz="1300" b="1" u="sng" dirty="0" smtClean="0"/>
              <a:t>variance</a:t>
            </a:r>
            <a:r>
              <a:rPr lang="en-US" sz="1300" dirty="0" smtClean="0"/>
              <a:t>.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300" dirty="0"/>
              <a:t>The possible error in upper part of decision tree propagates down to the terminal nodes. </a:t>
            </a:r>
            <a:endParaRPr lang="en-US" sz="13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1300" dirty="0" smtClean="0"/>
              <a:t>The </a:t>
            </a:r>
            <a:r>
              <a:rPr lang="en-US" sz="1300" dirty="0"/>
              <a:t>errors are not accumulated (or averaged), but in fact error is </a:t>
            </a:r>
            <a:r>
              <a:rPr lang="en-US" sz="1300" dirty="0" smtClean="0"/>
              <a:t>cascaded/multiplied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300" dirty="0"/>
              <a:t>Even minor change split in the root will dramatically change tree structure</a:t>
            </a:r>
          </a:p>
          <a:p>
            <a:pPr marL="800100" lvl="1" indent="-342900">
              <a:buFont typeface="+mj-lt"/>
              <a:buAutoNum type="arabicPeriod"/>
            </a:pPr>
            <a:endParaRPr lang="en-US" sz="1300" dirty="0" smtClean="0"/>
          </a:p>
          <a:p>
            <a:pPr marL="461772" lvl="0" indent="-342900">
              <a:buFont typeface="+mj-lt"/>
              <a:buAutoNum type="arabicPeriod"/>
            </a:pPr>
            <a:r>
              <a:rPr lang="en-US" sz="1300" dirty="0" smtClean="0"/>
              <a:t>How </a:t>
            </a:r>
            <a:r>
              <a:rPr lang="en-US" sz="1300" dirty="0"/>
              <a:t>to fix variance within this model:</a:t>
            </a:r>
            <a:endParaRPr lang="ru-RU" sz="1300" dirty="0"/>
          </a:p>
          <a:p>
            <a:pPr marL="800100" lvl="1" indent="-342900">
              <a:buFont typeface="+mj-lt"/>
              <a:buAutoNum type="arabicPeriod"/>
            </a:pPr>
            <a:r>
              <a:rPr lang="en-US" sz="1300" dirty="0"/>
              <a:t>Consider more samples</a:t>
            </a:r>
            <a:endParaRPr lang="ru-RU" sz="1300" dirty="0"/>
          </a:p>
          <a:p>
            <a:pPr marL="800100" lvl="1" indent="-342900">
              <a:buFont typeface="+mj-lt"/>
              <a:buAutoNum type="arabicPeriod"/>
            </a:pPr>
            <a:r>
              <a:rPr lang="en-US" sz="1300" dirty="0"/>
              <a:t>Consider less function space (number of regions) </a:t>
            </a:r>
            <a:endParaRPr lang="en-US" sz="1300" dirty="0" smtClean="0"/>
          </a:p>
          <a:p>
            <a:pPr lvl="1"/>
            <a:endParaRPr lang="ru-RU" sz="1300" dirty="0"/>
          </a:p>
        </p:txBody>
      </p:sp>
    </p:spTree>
    <p:extLst>
      <p:ext uri="{BB962C8B-B14F-4D97-AF65-F5344CB8AC3E}">
        <p14:creationId xmlns:p14="http://schemas.microsoft.com/office/powerpoint/2010/main" val="320157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Plan for this presentation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118872" indent="0">
              <a:buNone/>
            </a:pPr>
            <a:r>
              <a:rPr lang="en-US" dirty="0"/>
              <a:t>This material is </a:t>
            </a:r>
            <a:r>
              <a:rPr lang="en-US" dirty="0" smtClean="0"/>
              <a:t>based </a:t>
            </a:r>
            <a:r>
              <a:rPr lang="en-US" dirty="0"/>
              <a:t>on STATS315B course with </a:t>
            </a:r>
            <a:r>
              <a:rPr lang="en-US" dirty="0" err="1"/>
              <a:t>J.H.Friedman</a:t>
            </a:r>
            <a:r>
              <a:rPr lang="en-US" dirty="0"/>
              <a:t> from </a:t>
            </a:r>
            <a:r>
              <a:rPr lang="en-US" dirty="0" smtClean="0"/>
              <a:t>Stanford University. </a:t>
            </a:r>
          </a:p>
          <a:p>
            <a:pPr marL="118872" indent="0">
              <a:buNone/>
            </a:pPr>
            <a:endParaRPr lang="en-US" dirty="0"/>
          </a:p>
          <a:p>
            <a:pPr marL="118872" indent="0">
              <a:buNone/>
            </a:pPr>
            <a:r>
              <a:rPr lang="en-US" dirty="0" smtClean="0"/>
              <a:t>The plan is:</a:t>
            </a:r>
            <a:endParaRPr lang="en-US" dirty="0"/>
          </a:p>
          <a:p>
            <a:pPr marL="118872" indent="0">
              <a:buNone/>
            </a:pPr>
            <a:endParaRPr lang="en-US" sz="2000" dirty="0"/>
          </a:p>
          <a:p>
            <a:pPr marL="633222" indent="-514350">
              <a:buFont typeface="+mj-lt"/>
              <a:buAutoNum type="arabicPeriod"/>
            </a:pPr>
            <a:r>
              <a:rPr lang="en-US" sz="2000" dirty="0"/>
              <a:t>About supervised Machine </a:t>
            </a:r>
            <a:r>
              <a:rPr lang="en-US" sz="2000" dirty="0" smtClean="0"/>
              <a:t>Learning</a:t>
            </a:r>
          </a:p>
          <a:p>
            <a:pPr marL="633222" indent="-514350">
              <a:buFont typeface="+mj-lt"/>
              <a:buAutoNum type="arabicPeriod"/>
            </a:pPr>
            <a:endParaRPr lang="en-US" sz="2000" dirty="0"/>
          </a:p>
          <a:p>
            <a:pPr marL="633222" indent="-514350">
              <a:buFont typeface="+mj-lt"/>
              <a:buAutoNum type="arabicPeriod"/>
            </a:pPr>
            <a:r>
              <a:rPr lang="en-US" sz="2000" dirty="0"/>
              <a:t>Search strategy </a:t>
            </a:r>
            <a:endParaRPr lang="en-US" sz="2000" dirty="0" smtClean="0"/>
          </a:p>
          <a:p>
            <a:pPr marL="633222" indent="-514350">
              <a:buFont typeface="+mj-lt"/>
              <a:buAutoNum type="arabicPeriod"/>
            </a:pPr>
            <a:endParaRPr lang="en-US" sz="2000" dirty="0"/>
          </a:p>
          <a:p>
            <a:pPr marL="633222" indent="-514350">
              <a:buFont typeface="+mj-lt"/>
              <a:buAutoNum type="arabicPeriod"/>
            </a:pPr>
            <a:r>
              <a:rPr lang="en-US" sz="2000" dirty="0"/>
              <a:t>Bias-Variance </a:t>
            </a:r>
            <a:r>
              <a:rPr lang="en-US" sz="2000" dirty="0" smtClean="0"/>
              <a:t>tradeoff</a:t>
            </a:r>
          </a:p>
          <a:p>
            <a:pPr marL="633222" indent="-514350">
              <a:buFont typeface="+mj-lt"/>
              <a:buAutoNum type="arabicPeriod"/>
            </a:pPr>
            <a:endParaRPr lang="en-US" sz="2000" dirty="0"/>
          </a:p>
          <a:p>
            <a:pPr marL="633222" indent="-514350">
              <a:buFont typeface="+mj-lt"/>
              <a:buAutoNum type="arabicPeriod"/>
            </a:pPr>
            <a:r>
              <a:rPr lang="en-US" sz="2000" dirty="0"/>
              <a:t>Building blocks for Decision </a:t>
            </a:r>
            <a:r>
              <a:rPr lang="en-US" sz="2000" dirty="0" smtClean="0"/>
              <a:t>Trees</a:t>
            </a:r>
          </a:p>
          <a:p>
            <a:pPr marL="633222" indent="-514350">
              <a:buFont typeface="+mj-lt"/>
              <a:buAutoNum type="arabicPeriod"/>
            </a:pPr>
            <a:endParaRPr lang="en-US" sz="2000" dirty="0"/>
          </a:p>
          <a:p>
            <a:pPr marL="633222" indent="-514350">
              <a:buFont typeface="+mj-lt"/>
              <a:buAutoNum type="arabicPeriod"/>
            </a:pPr>
            <a:r>
              <a:rPr lang="en-US" sz="2000" dirty="0" smtClean="0"/>
              <a:t>Decision </a:t>
            </a:r>
            <a:r>
              <a:rPr lang="en-US" sz="2000" dirty="0"/>
              <a:t>Tree </a:t>
            </a:r>
            <a:r>
              <a:rPr lang="en-US" sz="2000" dirty="0"/>
              <a:t>for </a:t>
            </a:r>
            <a:r>
              <a:rPr lang="en-US" sz="2000" dirty="0" smtClean="0"/>
              <a:t>regression</a:t>
            </a:r>
          </a:p>
          <a:p>
            <a:pPr marL="633222" indent="-514350">
              <a:buFont typeface="+mj-lt"/>
              <a:buAutoNum type="arabicPeriod"/>
            </a:pPr>
            <a:endParaRPr lang="en-US" sz="2000" dirty="0"/>
          </a:p>
          <a:p>
            <a:pPr marL="633222" indent="-514350">
              <a:buFont typeface="+mj-lt"/>
              <a:buAutoNum type="arabicPeriod"/>
            </a:pPr>
            <a:r>
              <a:rPr lang="en-US" sz="2000" dirty="0" smtClean="0"/>
              <a:t>Decision </a:t>
            </a:r>
            <a:r>
              <a:rPr lang="en-US" sz="2000" dirty="0"/>
              <a:t>Tree for </a:t>
            </a:r>
            <a:r>
              <a:rPr lang="en-US" sz="2000" dirty="0"/>
              <a:t>regression 3 main questions and final CART </a:t>
            </a:r>
            <a:r>
              <a:rPr lang="en-US" sz="2000" dirty="0" smtClean="0"/>
              <a:t>algorithm</a:t>
            </a:r>
          </a:p>
          <a:p>
            <a:pPr marL="633222" indent="-514350">
              <a:buFont typeface="+mj-lt"/>
              <a:buAutoNum type="arabicPeriod"/>
            </a:pPr>
            <a:endParaRPr lang="en-US" sz="2000" dirty="0"/>
          </a:p>
          <a:p>
            <a:pPr marL="633222" indent="-514350">
              <a:buFont typeface="+mj-lt"/>
              <a:buAutoNum type="arabicPeriod"/>
            </a:pPr>
            <a:r>
              <a:rPr lang="en-US" sz="2000" dirty="0" smtClean="0"/>
              <a:t>Summary</a:t>
            </a:r>
            <a:r>
              <a:rPr lang="en-US" sz="2000" dirty="0"/>
              <a:t>: </a:t>
            </a:r>
            <a:r>
              <a:rPr lang="en-US" sz="2000" dirty="0"/>
              <a:t>Advantages of  </a:t>
            </a:r>
            <a:r>
              <a:rPr lang="en-US" sz="2000" dirty="0"/>
              <a:t>Trees and </a:t>
            </a:r>
            <a:r>
              <a:rPr lang="en-US" sz="2000" dirty="0" err="1"/>
              <a:t>Disdvantages</a:t>
            </a:r>
            <a:r>
              <a:rPr lang="en-US" sz="2000" dirty="0"/>
              <a:t> </a:t>
            </a:r>
            <a:r>
              <a:rPr lang="en-US" sz="2000" dirty="0"/>
              <a:t> of </a:t>
            </a:r>
            <a:r>
              <a:rPr lang="en-US" sz="2000" dirty="0" smtClean="0"/>
              <a:t>Trees</a:t>
            </a:r>
          </a:p>
          <a:p>
            <a:pPr marL="633222" indent="-514350">
              <a:buFont typeface="+mj-lt"/>
              <a:buAutoNum type="arabicPeriod"/>
            </a:pPr>
            <a:endParaRPr lang="en-US" sz="2000" dirty="0"/>
          </a:p>
          <a:p>
            <a:pPr marL="633222" indent="-514350">
              <a:buFont typeface="+mj-lt"/>
              <a:buAutoNum type="arabicPeriod"/>
            </a:pPr>
            <a:r>
              <a:rPr lang="en-US" sz="2000" dirty="0"/>
              <a:t>Appendices. Missing data and variable </a:t>
            </a:r>
            <a:r>
              <a:rPr lang="en-US" sz="2000" dirty="0"/>
              <a:t>importance</a:t>
            </a:r>
            <a:endParaRPr lang="en-US" sz="2000" dirty="0"/>
          </a:p>
          <a:p>
            <a:pPr marL="118872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0278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Appendix A. Missing data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 don’t provide data </a:t>
            </a:r>
            <a:r>
              <a:rPr lang="en-US" dirty="0" smtClean="0"/>
              <a:t>because:</a:t>
            </a:r>
          </a:p>
          <a:p>
            <a:pPr lvl="1"/>
            <a:r>
              <a:rPr lang="en-US" dirty="0" smtClean="0"/>
              <a:t>They </a:t>
            </a:r>
            <a:r>
              <a:rPr lang="en-US" dirty="0"/>
              <a:t>are </a:t>
            </a:r>
            <a:r>
              <a:rPr lang="en-US" dirty="0" smtClean="0"/>
              <a:t>missing</a:t>
            </a:r>
          </a:p>
          <a:p>
            <a:pPr lvl="1"/>
            <a:r>
              <a:rPr lang="en-US" dirty="0"/>
              <a:t>They are lost</a:t>
            </a:r>
            <a:endParaRPr lang="ru-RU" dirty="0"/>
          </a:p>
          <a:p>
            <a:pPr lvl="1"/>
            <a:r>
              <a:rPr lang="en-US" dirty="0"/>
              <a:t>Person who give data have </a:t>
            </a:r>
            <a:r>
              <a:rPr lang="en-US" dirty="0" smtClean="0"/>
              <a:t>real reasons </a:t>
            </a:r>
            <a:r>
              <a:rPr lang="en-US" dirty="0"/>
              <a:t>to not give </a:t>
            </a:r>
            <a:r>
              <a:rPr lang="en-US" dirty="0" smtClean="0"/>
              <a:t>it to </a:t>
            </a:r>
            <a:r>
              <a:rPr lang="en-US" dirty="0" smtClean="0"/>
              <a:t>you this </a:t>
            </a:r>
            <a:r>
              <a:rPr lang="en-US" dirty="0"/>
              <a:t>specific (features) </a:t>
            </a:r>
            <a:r>
              <a:rPr lang="en-US" dirty="0" smtClean="0"/>
              <a:t>data</a:t>
            </a:r>
            <a:endParaRPr lang="ru-RU" dirty="0"/>
          </a:p>
          <a:p>
            <a:pPr lvl="1"/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866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Appendix A. </a:t>
            </a:r>
            <a:r>
              <a:rPr lang="en-US" sz="3600" dirty="0"/>
              <a:t>Missing </a:t>
            </a:r>
            <a:r>
              <a:rPr lang="en-US" sz="3600" dirty="0" smtClean="0"/>
              <a:t>data. </a:t>
            </a:r>
            <a:br>
              <a:rPr lang="en-US" sz="3600" dirty="0" smtClean="0"/>
            </a:br>
            <a:r>
              <a:rPr lang="en-US" sz="3600" dirty="0" smtClean="0"/>
              <a:t>Idea is exploit localized region</a:t>
            </a:r>
            <a:endParaRPr lang="ru-RU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118872" lvl="1" indent="0">
                  <a:spcBef>
                    <a:spcPts val="0"/>
                  </a:spcBef>
                  <a:buClr>
                    <a:schemeClr val="accent1"/>
                  </a:buClr>
                  <a:buSzPct val="80000"/>
                  <a:buNone/>
                </a:pPr>
                <a:r>
                  <a:rPr lang="en-US" dirty="0" smtClean="0"/>
                  <a:t>This problem is mitigated by “</a:t>
                </a:r>
                <a:r>
                  <a:rPr lang="en-US" i="1" dirty="0"/>
                  <a:t>surrogate split</a:t>
                </a:r>
                <a:r>
                  <a:rPr lang="en-US" dirty="0"/>
                  <a:t>” in context of decision trees. </a:t>
                </a:r>
                <a:endParaRPr lang="en-US" dirty="0" smtClean="0"/>
              </a:p>
              <a:p>
                <a:pPr marL="118872" lvl="1" indent="0">
                  <a:spcBef>
                    <a:spcPts val="0"/>
                  </a:spcBef>
                  <a:buClr>
                    <a:schemeClr val="accent1"/>
                  </a:buClr>
                  <a:buSzPct val="80000"/>
                  <a:buNone/>
                </a:pPr>
                <a:endParaRPr lang="en-US" dirty="0" smtClean="0"/>
              </a:p>
              <a:p>
                <a:pPr marL="118872" lvl="1" indent="0">
                  <a:spcBef>
                    <a:spcPts val="0"/>
                  </a:spcBef>
                  <a:buClr>
                    <a:schemeClr val="accent1"/>
                  </a:buClr>
                  <a:buSzPct val="80000"/>
                  <a:buNone/>
                </a:pPr>
                <a:r>
                  <a:rPr lang="en-US" b="1" dirty="0" smtClean="0"/>
                  <a:t>Algorithm</a:t>
                </a:r>
                <a:r>
                  <a:rPr lang="en-US" b="1" dirty="0" smtClean="0"/>
                  <a:t>:</a:t>
                </a:r>
              </a:p>
              <a:p>
                <a:pPr marL="633222" lvl="1" indent="-514350">
                  <a:spcBef>
                    <a:spcPts val="0"/>
                  </a:spcBef>
                  <a:buClr>
                    <a:schemeClr val="accent1"/>
                  </a:buClr>
                  <a:buSzPct val="80000"/>
                  <a:buAutoNum type="arabicPeriod"/>
                </a:pPr>
                <a:r>
                  <a:rPr lang="en-US" dirty="0" smtClean="0"/>
                  <a:t>Create </a:t>
                </a:r>
                <a:r>
                  <a:rPr lang="en-US" dirty="0"/>
                  <a:t>split point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based on not missing examples for observation within this </a:t>
                </a:r>
                <a:r>
                  <a:rPr lang="en-US" dirty="0" smtClean="0"/>
                  <a:t>region</a:t>
                </a:r>
              </a:p>
              <a:p>
                <a:pPr marL="633222" lvl="1" indent="-514350">
                  <a:spcBef>
                    <a:spcPts val="0"/>
                  </a:spcBef>
                  <a:buClr>
                    <a:schemeClr val="accent1"/>
                  </a:buClr>
                  <a:buSzPct val="80000"/>
                  <a:buAutoNum type="arabicPeriod"/>
                </a:pPr>
                <a:endParaRPr lang="en-US" dirty="0" smtClean="0"/>
              </a:p>
              <a:p>
                <a:pPr marL="633222" lvl="1" indent="-514350">
                  <a:spcBef>
                    <a:spcPts val="0"/>
                  </a:spcBef>
                  <a:buClr>
                    <a:schemeClr val="accent1"/>
                  </a:buClr>
                  <a:buSzPct val="80000"/>
                  <a:buAutoNum type="arabicPeriod"/>
                </a:pPr>
                <a:r>
                  <a:rPr lang="en-US" dirty="0" smtClean="0"/>
                  <a:t>Score </a:t>
                </a:r>
                <a:r>
                  <a:rPr lang="en-US" dirty="0"/>
                  <a:t>observation from left as </a:t>
                </a:r>
                <a:r>
                  <a:rPr lang="en-US" b="1" i="1" dirty="0" smtClean="0"/>
                  <a:t>0</a:t>
                </a:r>
                <a:r>
                  <a:rPr lang="en-US" dirty="0" smtClean="0"/>
                  <a:t> </a:t>
                </a:r>
                <a:r>
                  <a:rPr lang="en-US" dirty="0"/>
                  <a:t>and observation from right as </a:t>
                </a:r>
                <a:r>
                  <a:rPr lang="en-US" b="1" i="1" dirty="0" smtClean="0"/>
                  <a:t>1</a:t>
                </a:r>
                <a:r>
                  <a:rPr lang="en-US" dirty="0" smtClean="0"/>
                  <a:t> in </a:t>
                </a:r>
                <a:endParaRPr lang="en-US" dirty="0" smtClean="0"/>
              </a:p>
              <a:p>
                <a:pPr marL="118872" lvl="1" indent="0">
                  <a:spcBef>
                    <a:spcPts val="0"/>
                  </a:spcBef>
                  <a:buClr>
                    <a:schemeClr val="accent1"/>
                  </a:buClr>
                  <a:buSzPct val="80000"/>
                  <a:buNone/>
                </a:pPr>
                <a:r>
                  <a:rPr lang="en-US" b="1" dirty="0"/>
                  <a:t> </a:t>
                </a:r>
                <a:r>
                  <a:rPr lang="en-US" b="1" dirty="0" smtClean="0"/>
                  <a:t>          </a:t>
                </a:r>
                <a:r>
                  <a:rPr lang="en-US" b="1" u="sng" dirty="0" smtClean="0"/>
                  <a:t>current region</a:t>
                </a:r>
              </a:p>
              <a:p>
                <a:pPr marL="633222" lvl="1" indent="-514350">
                  <a:spcBef>
                    <a:spcPts val="0"/>
                  </a:spcBef>
                  <a:buClr>
                    <a:schemeClr val="accent1"/>
                  </a:buClr>
                  <a:buSzPct val="80000"/>
                  <a:buAutoNum type="arabicPeriod"/>
                </a:pPr>
                <a:endParaRPr lang="en-US" dirty="0"/>
              </a:p>
              <a:p>
                <a:pPr marL="633222" lvl="1" indent="-514350">
                  <a:spcBef>
                    <a:spcPts val="0"/>
                  </a:spcBef>
                  <a:buClr>
                    <a:schemeClr val="accent1"/>
                  </a:buClr>
                  <a:buSzPct val="80000"/>
                  <a:buAutoNum type="arabicPeriod"/>
                </a:pPr>
                <a:r>
                  <a:rPr lang="en-US" dirty="0" err="1" smtClean="0"/>
                  <a:t>Goto</a:t>
                </a:r>
                <a:r>
                  <a:rPr lang="en-US" dirty="0" smtClean="0"/>
                  <a:t> </a:t>
                </a:r>
                <a:r>
                  <a:rPr lang="en-US" dirty="0"/>
                  <a:t>all observation with </a:t>
                </a:r>
                <a:r>
                  <a:rPr lang="en-US" u="sng" dirty="0"/>
                  <a:t>not missed values for other variables</a:t>
                </a:r>
                <a:r>
                  <a:rPr lang="en-US" dirty="0"/>
                  <a:t> in current localized </a:t>
                </a:r>
                <a:r>
                  <a:rPr lang="en-US" dirty="0" smtClean="0"/>
                  <a:t>region</a:t>
                </a:r>
                <a:endParaRPr lang="en-US" dirty="0" smtClean="0"/>
              </a:p>
              <a:p>
                <a:pPr marL="633222" lvl="1" indent="-514350">
                  <a:spcBef>
                    <a:spcPts val="0"/>
                  </a:spcBef>
                  <a:buClr>
                    <a:schemeClr val="accent1"/>
                  </a:buClr>
                  <a:buSzPct val="80000"/>
                  <a:buAutoNum type="arabicPeriod"/>
                </a:pPr>
                <a:endParaRPr lang="en-US" dirty="0"/>
              </a:p>
              <a:p>
                <a:pPr marL="633222" lvl="1" indent="-514350">
                  <a:spcBef>
                    <a:spcPts val="0"/>
                  </a:spcBef>
                  <a:buClr>
                    <a:schemeClr val="accent1"/>
                  </a:buClr>
                  <a:buSzPct val="80000"/>
                  <a:buAutoNum type="arabicPeriod"/>
                </a:pPr>
                <a:r>
                  <a:rPr lang="en-US" dirty="0" smtClean="0"/>
                  <a:t>Look </a:t>
                </a:r>
                <a:r>
                  <a:rPr lang="en-US" dirty="0"/>
                  <a:t>how another variables can make good prediction for </a:t>
                </a:r>
                <a:r>
                  <a:rPr lang="en-US" b="1" dirty="0" smtClean="0"/>
                  <a:t>0/1</a:t>
                </a:r>
                <a:endParaRPr lang="en-US" dirty="0" smtClean="0"/>
              </a:p>
              <a:p>
                <a:pPr marL="633222" lvl="1" indent="-514350">
                  <a:spcBef>
                    <a:spcPts val="0"/>
                  </a:spcBef>
                  <a:buClr>
                    <a:schemeClr val="accent1"/>
                  </a:buClr>
                  <a:buSzPct val="80000"/>
                  <a:buAutoNum type="arabicPeriod"/>
                </a:pPr>
                <a:endParaRPr lang="en-US" dirty="0"/>
              </a:p>
              <a:p>
                <a:pPr marL="633222" lvl="1" indent="-514350">
                  <a:spcBef>
                    <a:spcPts val="0"/>
                  </a:spcBef>
                  <a:buClr>
                    <a:schemeClr val="accent1"/>
                  </a:buClr>
                  <a:buSzPct val="80000"/>
                  <a:buFont typeface="Wingdings"/>
                  <a:buAutoNum type="arabicPeriod"/>
                </a:pPr>
                <a:r>
                  <a:rPr lang="en-US" dirty="0"/>
                  <a:t>Now beside </a:t>
                </a:r>
                <a:r>
                  <a:rPr lang="en-US" i="1" dirty="0"/>
                  <a:t>primary split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we store bunch of surrogate </a:t>
                </a:r>
                <a:r>
                  <a:rPr lang="en-US" dirty="0" smtClean="0"/>
                  <a:t>splits</a:t>
                </a:r>
              </a:p>
              <a:p>
                <a:pPr marL="633222" lvl="1" indent="-514350">
                  <a:spcBef>
                    <a:spcPts val="0"/>
                  </a:spcBef>
                  <a:buClr>
                    <a:schemeClr val="accent1"/>
                  </a:buClr>
                  <a:buSzPct val="80000"/>
                  <a:buFont typeface="Wingdings"/>
                  <a:buAutoNum type="arabicPeriod"/>
                </a:pPr>
                <a:endParaRPr lang="en-US" dirty="0"/>
              </a:p>
              <a:p>
                <a:pPr marL="633222" lvl="1" indent="-514350">
                  <a:spcBef>
                    <a:spcPts val="0"/>
                  </a:spcBef>
                  <a:buClr>
                    <a:schemeClr val="accent1"/>
                  </a:buClr>
                  <a:buSzPct val="80000"/>
                  <a:buFont typeface="Wingdings"/>
                  <a:buAutoNum type="arabicPeriod"/>
                </a:pPr>
                <a:r>
                  <a:rPr lang="en-US" dirty="0" smtClean="0"/>
                  <a:t>If </a:t>
                </a:r>
                <a:r>
                  <a:rPr lang="en-US" dirty="0"/>
                  <a:t>variable for surrogate split is absent too then next best surrogate split is using.  </a:t>
                </a:r>
                <a:r>
                  <a:rPr lang="en-US" dirty="0" smtClean="0"/>
                  <a:t>If </a:t>
                </a:r>
                <a:r>
                  <a:rPr lang="en-US" dirty="0"/>
                  <a:t>primary and surrogate splits are missing for observation then we go left/right at random based on proportion left/right from train.</a:t>
                </a:r>
                <a:endParaRPr lang="ru-RU" dirty="0"/>
              </a:p>
              <a:p>
                <a:pPr marL="118872" lvl="1" indent="0">
                  <a:spcBef>
                    <a:spcPts val="0"/>
                  </a:spcBef>
                  <a:buClr>
                    <a:schemeClr val="accent1"/>
                  </a:buClr>
                  <a:buSzPct val="80000"/>
                  <a:buNone/>
                </a:pPr>
                <a:endParaRPr lang="ru-RU" dirty="0"/>
              </a:p>
              <a:p>
                <a:pPr marL="118872" lvl="1" indent="0">
                  <a:spcBef>
                    <a:spcPts val="0"/>
                  </a:spcBef>
                  <a:buClr>
                    <a:schemeClr val="accent1"/>
                  </a:buClr>
                  <a:buSzPct val="80000"/>
                  <a:buNone/>
                </a:pPr>
                <a:endParaRPr lang="ru-RU" dirty="0"/>
              </a:p>
              <a:p>
                <a:pPr marL="118872" indent="0"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6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8959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Appendix </a:t>
            </a:r>
            <a:r>
              <a:rPr lang="en-US" sz="3600" dirty="0" smtClean="0"/>
              <a:t>B. Variable importance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118872" lvl="0" indent="0">
              <a:buNone/>
            </a:pPr>
            <a:r>
              <a:rPr lang="en-US" b="1" dirty="0" smtClean="0"/>
              <a:t>Several possible ways to define importance</a:t>
            </a:r>
          </a:p>
          <a:p>
            <a:pPr marL="118872" lvl="0" indent="0">
              <a:buNone/>
            </a:pPr>
            <a:endParaRPr lang="en-US" b="1" dirty="0" smtClean="0"/>
          </a:p>
          <a:p>
            <a:pPr marL="633222" lvl="0" indent="-51435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variables have been used during </a:t>
            </a:r>
            <a:r>
              <a:rPr lang="en-US" dirty="0" smtClean="0"/>
              <a:t>prediction. Via </a:t>
            </a:r>
            <a:r>
              <a:rPr lang="en-US" dirty="0"/>
              <a:t>following the path from top to bottom </a:t>
            </a:r>
            <a:r>
              <a:rPr lang="en-US" dirty="0" smtClean="0"/>
              <a:t>all </a:t>
            </a:r>
            <a:r>
              <a:rPr lang="en-US" dirty="0"/>
              <a:t>variables that have been </a:t>
            </a:r>
            <a:r>
              <a:rPr lang="en-US" dirty="0" smtClean="0"/>
              <a:t>occurred in inference </a:t>
            </a:r>
            <a:r>
              <a:rPr lang="en-US" dirty="0"/>
              <a:t>are </a:t>
            </a:r>
            <a:r>
              <a:rPr lang="en-US" i="1" dirty="0" err="1"/>
              <a:t>equaly</a:t>
            </a:r>
            <a:r>
              <a:rPr lang="en-US" i="1" dirty="0"/>
              <a:t> </a:t>
            </a:r>
            <a:r>
              <a:rPr lang="en-US" i="1" dirty="0" smtClean="0"/>
              <a:t>important</a:t>
            </a:r>
            <a:r>
              <a:rPr lang="en-US" dirty="0" smtClean="0"/>
              <a:t>.</a:t>
            </a:r>
          </a:p>
          <a:p>
            <a:pPr marL="633222" lvl="0" indent="-514350">
              <a:buFont typeface="+mj-lt"/>
              <a:buAutoNum type="arabicPeriod"/>
            </a:pPr>
            <a:endParaRPr lang="ru-RU" dirty="0"/>
          </a:p>
          <a:p>
            <a:pPr marL="633222" lvl="0" indent="-514350">
              <a:buFont typeface="+mj-lt"/>
              <a:buAutoNum type="arabicPeriod"/>
            </a:pPr>
            <a:r>
              <a:rPr lang="en-US" dirty="0" smtClean="0"/>
              <a:t>Score/weight (1) by </a:t>
            </a:r>
            <a:r>
              <a:rPr lang="en-US" dirty="0"/>
              <a:t>“improvements” evaluated during training</a:t>
            </a:r>
            <a:r>
              <a:rPr lang="en-US" dirty="0" smtClean="0"/>
              <a:t>.</a:t>
            </a:r>
          </a:p>
          <a:p>
            <a:pPr marL="633222" lvl="0" indent="-514350">
              <a:buFont typeface="+mj-lt"/>
              <a:buAutoNum type="arabicPeriod"/>
            </a:pPr>
            <a:endParaRPr lang="ru-RU" dirty="0"/>
          </a:p>
          <a:p>
            <a:pPr marL="633222" lvl="0" indent="-514350">
              <a:buFont typeface="+mj-lt"/>
              <a:buAutoNum type="arabicPeriod"/>
            </a:pPr>
            <a:r>
              <a:rPr lang="en-US" dirty="0" smtClean="0"/>
              <a:t>Variable </a:t>
            </a:r>
            <a:r>
              <a:rPr lang="en-US" dirty="0"/>
              <a:t>importance is measure how </a:t>
            </a:r>
            <a:r>
              <a:rPr lang="en-US" b="1" dirty="0"/>
              <a:t>strong this variable</a:t>
            </a:r>
            <a:r>
              <a:rPr lang="en-US" dirty="0"/>
              <a:t> </a:t>
            </a:r>
            <a:r>
              <a:rPr lang="en-US" dirty="0" smtClean="0"/>
              <a:t>can be used to </a:t>
            </a:r>
            <a:r>
              <a:rPr lang="en-US" dirty="0"/>
              <a:t>build predictor with only this variable and no others</a:t>
            </a:r>
            <a:r>
              <a:rPr lang="en-US" dirty="0" smtClean="0"/>
              <a:t>.</a:t>
            </a:r>
          </a:p>
          <a:p>
            <a:pPr marL="633222" lvl="0" indent="-514350">
              <a:buFont typeface="+mj-lt"/>
              <a:buAutoNum type="arabicPeriod"/>
            </a:pPr>
            <a:endParaRPr lang="ru-RU" dirty="0"/>
          </a:p>
          <a:p>
            <a:pPr marL="633222" lvl="0" indent="-514350">
              <a:buFont typeface="+mj-lt"/>
              <a:buAutoNum type="arabicPeriod"/>
            </a:pPr>
            <a:r>
              <a:rPr lang="en-US" dirty="0"/>
              <a:t>Another way </a:t>
            </a:r>
            <a:r>
              <a:rPr lang="en-US" dirty="0" smtClean="0"/>
              <a:t>measure </a:t>
            </a:r>
            <a:r>
              <a:rPr lang="en-US" dirty="0"/>
              <a:t>variable importance is </a:t>
            </a:r>
            <a:r>
              <a:rPr lang="en-US" b="1" dirty="0"/>
              <a:t>measure how terrible will predictor be if </a:t>
            </a:r>
            <a:r>
              <a:rPr lang="en-US" b="1" dirty="0" smtClean="0"/>
              <a:t>no use specific variable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699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1.What supervised ML is “doing”</a:t>
            </a:r>
            <a:endParaRPr lang="ru-RU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118872" indent="0">
                  <a:buNone/>
                </a:pPr>
                <a:r>
                  <a:rPr lang="en-US" sz="1400" dirty="0" smtClean="0"/>
                  <a:t>Goal is reconstruct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/>
                      </a:rPr>
                      <m:t>𝑋</m:t>
                    </m:r>
                    <m:r>
                      <a:rPr lang="en-US" sz="1400" i="1">
                        <a:latin typeface="Cambria Math"/>
                      </a:rPr>
                      <m:t>→</m:t>
                    </m:r>
                    <m:r>
                      <a:rPr lang="en-US" sz="1400" i="1">
                        <a:latin typeface="Cambria Math"/>
                      </a:rPr>
                      <m:t>𝑌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u="sng" dirty="0"/>
                  <a:t>in some </a:t>
                </a:r>
                <a:r>
                  <a:rPr lang="en-US" sz="1400" b="1" u="sng" dirty="0" smtClean="0"/>
                  <a:t>approximate </a:t>
                </a:r>
                <a:r>
                  <a:rPr lang="en-US" sz="1400" u="sng" dirty="0" smtClean="0"/>
                  <a:t>way</a:t>
                </a:r>
                <a:r>
                  <a:rPr lang="en-US" sz="1400" dirty="0" smtClean="0"/>
                  <a:t> </a:t>
                </a:r>
                <a:r>
                  <a:rPr lang="en-US" sz="1400" dirty="0" smtClean="0"/>
                  <a:t>(e.g</a:t>
                </a:r>
                <a:r>
                  <a:rPr lang="en-US" sz="1400" dirty="0"/>
                  <a:t>. price for stocks for </a:t>
                </a:r>
                <a:r>
                  <a:rPr lang="en-US" sz="1400" dirty="0" smtClean="0"/>
                  <a:t>tomorrow)</a:t>
                </a:r>
                <a:endParaRPr lang="en-US" sz="1400" dirty="0" smtClean="0"/>
              </a:p>
              <a:p>
                <a:pPr marL="118872" indent="0">
                  <a:buNone/>
                </a:pPr>
                <a:endParaRPr lang="en-US" sz="1400" dirty="0" smtClean="0"/>
              </a:p>
              <a:p>
                <a:pPr marL="461772" indent="-342900">
                  <a:buAutoNum type="arabicPeriod"/>
                </a:pPr>
                <a:r>
                  <a:rPr lang="en-US" sz="1400" dirty="0" smtClean="0"/>
                  <a:t>What </a:t>
                </a:r>
                <a:r>
                  <a:rPr lang="en-US" sz="1400" dirty="0"/>
                  <a:t>is really happens we build approximation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/>
                          </a:rPr>
                          <m:t>𝐹</m:t>
                        </m:r>
                      </m:e>
                    </m:acc>
                  </m:oMath>
                </a14:m>
                <a:r>
                  <a:rPr lang="en-US" sz="1400" dirty="0"/>
                  <a:t> based on </a:t>
                </a:r>
                <a:r>
                  <a:rPr lang="en-US" sz="1400" dirty="0" smtClean="0"/>
                  <a:t>data</a:t>
                </a:r>
                <a:endParaRPr lang="en-US" sz="1400" dirty="0"/>
              </a:p>
              <a:p>
                <a:pPr marL="461772" indent="-342900">
                  <a:buAutoNum type="arabicPeriod"/>
                </a:pPr>
                <a:endParaRPr lang="en-US" sz="1400" dirty="0"/>
              </a:p>
              <a:p>
                <a:pPr marL="461772" indent="-342900">
                  <a:buAutoNum type="arabicPeriod" startAt="2"/>
                </a:pPr>
                <a:r>
                  <a:rPr lang="en-US" sz="1400" dirty="0" smtClean="0"/>
                  <a:t>We </a:t>
                </a:r>
                <a:r>
                  <a:rPr lang="en-US" sz="1400" dirty="0"/>
                  <a:t>assume that we don’t know nothing about underlying </a:t>
                </a:r>
                <a:r>
                  <a:rPr lang="en-US" sz="1400" dirty="0" err="1"/>
                  <a:t>phenomen</a:t>
                </a:r>
                <a:r>
                  <a:rPr lang="en-US" sz="1400" dirty="0"/>
                  <a:t> </a:t>
                </a:r>
                <a:r>
                  <a:rPr lang="en-US" sz="1400" dirty="0"/>
                  <a:t>(</a:t>
                </a:r>
                <a:r>
                  <a:rPr lang="en-US" sz="1400" u="sng" dirty="0"/>
                  <a:t>it’s </a:t>
                </a:r>
                <a:r>
                  <a:rPr lang="en-US" sz="1400" u="sng" dirty="0" err="1"/>
                  <a:t>simulatanously</a:t>
                </a:r>
                <a:r>
                  <a:rPr lang="en-US" sz="1400" u="sng" dirty="0"/>
                  <a:t> good and </a:t>
                </a:r>
                <a:r>
                  <a:rPr lang="en-US" sz="1400" u="sng" dirty="0" smtClean="0"/>
                  <a:t>bad</a:t>
                </a:r>
                <a:r>
                  <a:rPr lang="en-US" sz="1400" dirty="0" smtClean="0"/>
                  <a:t>)</a:t>
                </a:r>
              </a:p>
              <a:p>
                <a:pPr marL="461772" indent="-342900">
                  <a:buAutoNum type="arabicPeriod" startAt="2"/>
                </a:pPr>
                <a:endParaRPr lang="en-US" sz="1400" dirty="0"/>
              </a:p>
              <a:p>
                <a:pPr marL="461772" indent="-342900">
                  <a:buAutoNum type="arabicPeriod" startAt="2"/>
                </a:pPr>
                <a:r>
                  <a:rPr lang="en-US" sz="1400" dirty="0" smtClean="0"/>
                  <a:t> </a:t>
                </a:r>
                <a:r>
                  <a:rPr lang="en-US" sz="1400" i="1" dirty="0"/>
                  <a:t>“Nobody extract functional </a:t>
                </a:r>
                <a:r>
                  <a:rPr lang="en-US" sz="1400" i="1" dirty="0" err="1"/>
                  <a:t>form,all</a:t>
                </a:r>
                <a:r>
                  <a:rPr lang="en-US" sz="1400" i="1" dirty="0"/>
                  <a:t> the we do in this business called AI/ML is approximations ” – </a:t>
                </a:r>
                <a:r>
                  <a:rPr lang="en-US" sz="1400" i="1" dirty="0" err="1" smtClean="0"/>
                  <a:t>J.Friedman</a:t>
                </a:r>
                <a:endParaRPr lang="en-US" sz="1400" i="1" dirty="0"/>
              </a:p>
              <a:p>
                <a:pPr marL="461772" indent="-342900">
                  <a:buAutoNum type="arabicPeriod" startAt="2"/>
                </a:pPr>
                <a:endParaRPr lang="en-US" sz="1400" i="1" dirty="0" smtClean="0"/>
              </a:p>
              <a:p>
                <a:pPr marL="461772" indent="-342900">
                  <a:buAutoNum type="arabicPeriod" startAt="2"/>
                </a:pPr>
                <a:r>
                  <a:rPr lang="en-US" sz="1400" i="1" dirty="0" smtClean="0"/>
                  <a:t>“You </a:t>
                </a:r>
                <a:r>
                  <a:rPr lang="en-US" sz="1400" i="1" dirty="0"/>
                  <a:t>can use DL for Vision system and other very difficult problems, but not for problems that we know how to solve </a:t>
                </a:r>
                <a:r>
                  <a:rPr lang="en-US" sz="1400" i="1" dirty="0" smtClean="0"/>
                  <a:t>exactly. It </a:t>
                </a:r>
                <a:r>
                  <a:rPr lang="en-US" sz="1400" i="1" dirty="0"/>
                  <a:t>has no sense to </a:t>
                </a:r>
                <a:r>
                  <a:rPr lang="en-US" sz="1400" i="1" dirty="0" smtClean="0"/>
                  <a:t>me. I </a:t>
                </a:r>
                <a:r>
                  <a:rPr lang="en-US" sz="1400" i="1" dirty="0"/>
                  <a:t>hopes it will be </a:t>
                </a:r>
                <a:r>
                  <a:rPr lang="en-US" sz="1400" i="1" dirty="0" smtClean="0"/>
                  <a:t>change </a:t>
                </a:r>
                <a:r>
                  <a:rPr lang="en-US" sz="1400" i="1" dirty="0"/>
                  <a:t>from several </a:t>
                </a:r>
                <a:r>
                  <a:rPr lang="en-US" sz="1400" i="1" dirty="0" smtClean="0"/>
                  <a:t>years and people start understand it very soon” </a:t>
                </a:r>
                <a:r>
                  <a:rPr lang="en-US" sz="1400" dirty="0" smtClean="0"/>
                  <a:t>- 2018, </a:t>
                </a:r>
                <a:r>
                  <a:rPr lang="en-US" sz="1400" dirty="0" err="1" smtClean="0"/>
                  <a:t>S.Boyd</a:t>
                </a:r>
                <a:r>
                  <a:rPr lang="en-US" sz="1400" dirty="0"/>
                  <a:t> </a:t>
                </a:r>
                <a:r>
                  <a:rPr lang="en-US" sz="1400" i="1" dirty="0" smtClean="0"/>
                  <a:t>(</a:t>
                </a:r>
                <a:r>
                  <a:rPr lang="en-US" sz="1400" i="1" dirty="0" smtClean="0">
                    <a:hlinkClick r:id="rId3"/>
                  </a:rPr>
                  <a:t>https</a:t>
                </a:r>
                <a:r>
                  <a:rPr lang="en-US" sz="1400" i="1" dirty="0">
                    <a:hlinkClick r:id="rId3"/>
                  </a:rPr>
                  <a:t>://</a:t>
                </a:r>
                <a:r>
                  <a:rPr lang="en-US" sz="1400" i="1" dirty="0" smtClean="0">
                    <a:hlinkClick r:id="rId3"/>
                  </a:rPr>
                  <a:t>youtu.be/U41e7hKAAPQ?t=6226</a:t>
                </a:r>
                <a:r>
                  <a:rPr lang="en-US" sz="1400" i="1" dirty="0" smtClean="0"/>
                  <a:t>, 01:43:45)</a:t>
                </a:r>
                <a:endParaRPr lang="en-US" sz="1400" i="1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58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1. </a:t>
            </a:r>
            <a:r>
              <a:rPr lang="en-US" sz="3600" dirty="0" smtClean="0"/>
              <a:t>What is Supervised </a:t>
            </a:r>
            <a:r>
              <a:rPr lang="en-US" sz="3600" dirty="0" smtClean="0"/>
              <a:t>Machine </a:t>
            </a:r>
            <a:r>
              <a:rPr lang="en-US" sz="3600" dirty="0" smtClean="0"/>
              <a:t>Learning</a:t>
            </a:r>
            <a:endParaRPr lang="ru-RU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32500" lnSpcReduction="20000"/>
              </a:bodyPr>
              <a:lstStyle/>
              <a:p>
                <a:pPr marL="118872" indent="0">
                  <a:buNone/>
                </a:pPr>
                <a:r>
                  <a:rPr lang="en-US" sz="4300" b="1" i="1" u="sng" dirty="0" smtClean="0"/>
                  <a:t>1. Model (or pattern) structure</a:t>
                </a:r>
                <a:endParaRPr lang="en-US" sz="4300" b="1" i="1" u="sng" dirty="0" smtClean="0">
                  <a:latin typeface="Cambria Math"/>
                </a:endParaRPr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4300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sz="4300" i="1">
                            <a:latin typeface="Cambria Math"/>
                          </a:rPr>
                          <m:t>𝐹</m:t>
                        </m:r>
                      </m:e>
                    </m:acc>
                    <m:r>
                      <a:rPr lang="en-US" sz="4300" b="0" i="1" smtClean="0">
                        <a:latin typeface="Cambria Math"/>
                      </a:rPr>
                      <m:t>(</m:t>
                    </m:r>
                    <m:r>
                      <a:rPr lang="en-US" sz="4300" b="0" i="1" smtClean="0">
                        <a:latin typeface="Cambria Math"/>
                      </a:rPr>
                      <m:t>𝑥</m:t>
                    </m:r>
                    <m:r>
                      <a:rPr lang="en-US" sz="4300" b="0" i="1" smtClean="0">
                        <a:latin typeface="Cambria Math"/>
                      </a:rPr>
                      <m:t>) =</m:t>
                    </m:r>
                    <m:acc>
                      <m:accPr>
                        <m:chr m:val="̂"/>
                        <m:ctrlPr>
                          <a:rPr lang="en-US" sz="4300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sz="4300" i="1">
                            <a:latin typeface="Cambria Math"/>
                          </a:rPr>
                          <m:t>𝐹</m:t>
                        </m:r>
                      </m:e>
                    </m:acc>
                    <m:r>
                      <a:rPr lang="en-US" sz="4300" i="1" smtClean="0">
                        <a:latin typeface="Cambria Math"/>
                      </a:rPr>
                      <m:t> </m:t>
                    </m:r>
                    <m:r>
                      <a:rPr lang="en-US" sz="4300" b="0" i="1" smtClean="0">
                        <a:latin typeface="Cambria Math"/>
                      </a:rPr>
                      <m:t>(</m:t>
                    </m:r>
                    <m:r>
                      <a:rPr lang="en-US" sz="4300" b="0" i="1" smtClean="0">
                        <a:latin typeface="Cambria Math"/>
                      </a:rPr>
                      <m:t>𝑥</m:t>
                    </m:r>
                    <m:r>
                      <a:rPr lang="en-US" sz="4300" b="0" i="1" smtClean="0">
                        <a:latin typeface="Cambria Math"/>
                      </a:rPr>
                      <m:t>;</m:t>
                    </m:r>
                    <m:r>
                      <a:rPr lang="en-US" sz="4300" b="0" i="1" smtClean="0">
                        <a:latin typeface="Cambria Math"/>
                      </a:rPr>
                      <m:t>𝑎</m:t>
                    </m:r>
                    <m:r>
                      <a:rPr lang="en-US" sz="4300" b="0" i="1" smtClean="0">
                        <a:latin typeface="Cambria Math"/>
                      </a:rPr>
                      <m:t>)∈</m:t>
                    </m:r>
                    <m:r>
                      <a:rPr lang="en-US" sz="4300" b="0" i="1" smtClean="0">
                        <a:latin typeface="Cambria Math"/>
                        <a:ea typeface="Cambria Math"/>
                      </a:rPr>
                      <m:t>ℱ</m:t>
                    </m:r>
                    <m:d>
                      <m:dPr>
                        <m:ctrlPr>
                          <a:rPr lang="en-US" sz="43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4300" b="0" i="1" smtClean="0">
                            <a:latin typeface="Cambria Math"/>
                            <a:ea typeface="Cambria Math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4300" i="1" dirty="0" smtClean="0"/>
                  <a:t> </a:t>
                </a:r>
                <a:r>
                  <a:rPr lang="en-US" sz="4300" i="1" dirty="0" smtClean="0"/>
                  <a:t>(Parametric way to define class of functions. Alternative non-parametric way)</a:t>
                </a:r>
                <a:endParaRPr lang="en-US" sz="4300" i="1" dirty="0" smtClean="0"/>
              </a:p>
              <a:p>
                <a:pPr marL="118872" indent="0">
                  <a:buNone/>
                </a:pPr>
                <a:endParaRPr lang="en-US" sz="4300" i="1" dirty="0" smtClean="0"/>
              </a:p>
              <a:p>
                <a:pPr marL="118872" indent="0">
                  <a:buNone/>
                </a:pPr>
                <a:r>
                  <a:rPr lang="en-US" sz="4300" b="1" i="1" u="sng" dirty="0" smtClean="0"/>
                  <a:t>2. Score </a:t>
                </a:r>
                <a:r>
                  <a:rPr lang="en-US" sz="4300" b="1" i="1" u="sng" dirty="0" smtClean="0"/>
                  <a:t>criteria</a:t>
                </a:r>
                <a:endParaRPr lang="en-US" sz="4300" b="1" i="1" u="sng" dirty="0" smtClean="0"/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r>
                      <a:rPr lang="en-US" sz="4300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sz="43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4300" b="0" i="1" smtClean="0">
                            <a:latin typeface="Cambria Math"/>
                          </a:rPr>
                          <m:t>𝑦</m:t>
                        </m:r>
                        <m:r>
                          <a:rPr lang="en-US" sz="4300" b="0" i="1" smtClean="0">
                            <a:latin typeface="Cambria Math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4300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4300" b="0" i="1" smtClean="0"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sz="4300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4300" i="1" dirty="0"/>
                  <a:t>is a scalar-value functions of two scalar arguments </a:t>
                </a:r>
                <a:r>
                  <a:rPr lang="en-US" sz="4300" i="1" dirty="0" smtClean="0"/>
                  <a:t>called </a:t>
                </a:r>
                <a:r>
                  <a:rPr lang="en-US" sz="4300" b="1" i="1" dirty="0" smtClean="0"/>
                  <a:t>loss</a:t>
                </a:r>
                <a:r>
                  <a:rPr lang="en-US" sz="4300" i="1" dirty="0" smtClean="0"/>
                  <a:t>. Usually: </a:t>
                </a:r>
              </a:p>
              <a:p>
                <a:r>
                  <a:rPr lang="en-US" sz="4300" i="1" dirty="0" smtClean="0"/>
                  <a:t>It states </a:t>
                </a:r>
                <a:r>
                  <a:rPr lang="en-US" sz="4300" i="1" dirty="0" smtClean="0"/>
                  <a:t>how we unhappy when real value </a:t>
                </a:r>
                <a:r>
                  <a:rPr lang="en-US" sz="4300" b="1" i="1" dirty="0" smtClean="0"/>
                  <a:t>y</a:t>
                </a:r>
                <a:r>
                  <a:rPr lang="en-US" sz="4300" i="1" dirty="0" smtClean="0"/>
                  <a:t> and we predict</a:t>
                </a:r>
                <a:r>
                  <a:rPr lang="en-US" sz="4300" i="1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4300" b="1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4300" b="1" i="1">
                            <a:latin typeface="Cambria Math"/>
                          </a:rPr>
                          <m:t>𝒚</m:t>
                        </m:r>
                      </m:e>
                    </m:acc>
                  </m:oMath>
                </a14:m>
                <a:endParaRPr lang="en-US" sz="4300" b="1" i="1" dirty="0" smtClean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US" sz="4300" i="1">
                        <a:latin typeface="Cambria Math"/>
                      </a:rPr>
                      <m:t>𝐿</m:t>
                    </m:r>
                  </m:oMath>
                </a14:m>
                <a:r>
                  <a:rPr lang="en-US" sz="4300" b="0" i="1" dirty="0" smtClean="0"/>
                  <a:t> </a:t>
                </a:r>
                <a:r>
                  <a:rPr lang="en-US" sz="4300" b="0" i="1" dirty="0" smtClean="0"/>
                  <a:t>has </a:t>
                </a:r>
                <a:r>
                  <a:rPr lang="en-US" sz="4300" b="0" i="1" dirty="0" smtClean="0"/>
                  <a:t>minimum when</a:t>
                </a:r>
                <a:r>
                  <a:rPr lang="en-US" sz="4300" b="0" i="1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43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4300" i="1">
                            <a:latin typeface="Cambria Math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4300" b="0" i="1" dirty="0" smtClean="0"/>
                  <a:t>=</a:t>
                </a:r>
                <a:r>
                  <a:rPr lang="en-US" sz="4300" b="0" i="1" dirty="0" smtClean="0"/>
                  <a:t>y. Also p</a:t>
                </a:r>
                <a:r>
                  <a:rPr lang="en-US" sz="4300" dirty="0" smtClean="0"/>
                  <a:t>eople usually use </a:t>
                </a:r>
                <a:r>
                  <a:rPr lang="en-US" sz="4300" dirty="0"/>
                  <a:t>some well-known </a:t>
                </a:r>
                <a:r>
                  <a:rPr lang="en-US" sz="4300" dirty="0" smtClean="0"/>
                  <a:t>loss</a:t>
                </a:r>
              </a:p>
              <a:p>
                <a:r>
                  <a:rPr lang="en-US" sz="4300" b="0" i="1" dirty="0" smtClean="0"/>
                  <a:t>Via function L we create </a:t>
                </a:r>
                <a:r>
                  <a:rPr lang="en-US" sz="4300" b="1" i="1" dirty="0" smtClean="0"/>
                  <a:t>prediction risk on population/in data</a:t>
                </a:r>
              </a:p>
              <a:p>
                <a:endParaRPr lang="en-US" b="1" i="1" dirty="0"/>
              </a:p>
              <a:p>
                <a:endParaRPr lang="en-US" b="1" i="1" dirty="0" smtClean="0"/>
              </a:p>
              <a:p>
                <a:pPr marL="118872" indent="0">
                  <a:buNone/>
                </a:pPr>
                <a:endParaRPr lang="en-US" b="1" i="1" dirty="0" smtClean="0"/>
              </a:p>
              <a:p>
                <a:pPr marL="118872" indent="0">
                  <a:buNone/>
                </a:pPr>
                <a:endParaRPr lang="en-US" b="1" i="1" dirty="0"/>
              </a:p>
              <a:p>
                <a:pPr marL="118872" indent="0">
                  <a:buNone/>
                </a:pPr>
                <a:endParaRPr lang="en-US" b="1" i="1" dirty="0" smtClean="0"/>
              </a:p>
              <a:p>
                <a:pPr marL="118872" indent="0">
                  <a:buNone/>
                </a:pPr>
                <a:endParaRPr lang="en-US" b="1" i="1" dirty="0"/>
              </a:p>
              <a:p>
                <a:pPr marL="118872" indent="0">
                  <a:buNone/>
                </a:pPr>
                <a:endParaRPr lang="en-US" b="1" i="1" dirty="0" smtClean="0"/>
              </a:p>
              <a:p>
                <a:pPr marL="118872" indent="0">
                  <a:buNone/>
                </a:pPr>
                <a:endParaRPr lang="en-US" b="1" i="1" dirty="0"/>
              </a:p>
              <a:p>
                <a:pPr marL="118872" indent="0">
                  <a:buNone/>
                </a:pPr>
                <a:endParaRPr lang="en-US" b="1" i="1" dirty="0" smtClean="0"/>
              </a:p>
              <a:p>
                <a:pPr marL="118872" indent="0">
                  <a:buNone/>
                </a:pPr>
                <a:endParaRPr lang="en-US" b="1" i="1" dirty="0"/>
              </a:p>
              <a:p>
                <a:pPr marL="118872" indent="0">
                  <a:buNone/>
                </a:pPr>
                <a:endParaRPr lang="en-US" b="1" i="1" dirty="0" smtClean="0"/>
              </a:p>
              <a:p>
                <a:pPr marL="118872" indent="0">
                  <a:buNone/>
                </a:pPr>
                <a:endParaRPr lang="en-US" b="1" i="1" dirty="0" smtClean="0"/>
              </a:p>
              <a:p>
                <a:pPr marL="118872" indent="0">
                  <a:buNone/>
                </a:pPr>
                <a:endParaRPr lang="en-US" b="1" i="1" dirty="0" smtClean="0"/>
              </a:p>
              <a:p>
                <a:pPr marL="118872" indent="0">
                  <a:buNone/>
                </a:pPr>
                <a:endParaRPr lang="en-US" b="1" i="1" dirty="0"/>
              </a:p>
              <a:p>
                <a:pPr marL="118872" indent="0">
                  <a:buNone/>
                </a:pPr>
                <a:endParaRPr lang="en-US" b="1" i="1" dirty="0" smtClean="0"/>
              </a:p>
              <a:p>
                <a:pPr marL="118872" indent="0">
                  <a:buNone/>
                </a:pPr>
                <a:endParaRPr lang="en-US" b="1" i="1" dirty="0" smtClean="0"/>
              </a:p>
              <a:p>
                <a:pPr marL="118872" indent="0">
                  <a:buNone/>
                </a:pPr>
                <a:endParaRPr lang="en-US" b="1" i="1" dirty="0"/>
              </a:p>
              <a:p>
                <a:pPr marL="118872" indent="0">
                  <a:buNone/>
                </a:pPr>
                <a:endParaRPr lang="en-US" b="1" i="1" dirty="0"/>
              </a:p>
              <a:p>
                <a:pPr marL="118872" indent="0">
                  <a:buNone/>
                </a:pPr>
                <a:r>
                  <a:rPr lang="en-US" sz="4300" b="1" i="1" u="sng" dirty="0" smtClean="0"/>
                  <a:t>3</a:t>
                </a:r>
                <a:r>
                  <a:rPr lang="en-US" sz="4300" b="1" i="1" u="sng" dirty="0" smtClean="0"/>
                  <a:t>. Search </a:t>
                </a:r>
                <a:r>
                  <a:rPr lang="en-US" sz="4300" b="1" i="1" u="sng" dirty="0" smtClean="0"/>
                  <a:t>strategy. The most important thing.</a:t>
                </a:r>
              </a:p>
              <a:p>
                <a:pPr marL="118872" indent="0">
                  <a:buNone/>
                </a:pPr>
                <a:endParaRPr lang="en-US" sz="4300" b="0" i="1" dirty="0" smtClean="0">
                  <a:latin typeface="Cambria Math"/>
                </a:endParaRPr>
              </a:p>
              <a:p>
                <a:pPr marL="118872" indent="0">
                  <a:buNone/>
                </a:pPr>
                <a14:m>
                  <m:oMath xmlns:m="http://schemas.openxmlformats.org/officeDocument/2006/math">
                    <m:r>
                      <a:rPr lang="en-US" sz="4300" b="0" i="1" smtClean="0">
                        <a:latin typeface="Cambria Math"/>
                      </a:rPr>
                      <m:t>𝑎</m:t>
                    </m:r>
                    <m:r>
                      <a:rPr lang="en-US" sz="4300" b="0" i="1" smtClean="0">
                        <a:latin typeface="Cambria Math"/>
                      </a:rPr>
                      <m:t>=</m:t>
                    </m:r>
                    <m:r>
                      <a:rPr lang="en-US" sz="4300" b="0" i="1" smtClean="0">
                        <a:latin typeface="Cambria Math"/>
                      </a:rPr>
                      <m:t>𝑎𝑟𝑔𝑚𝑖</m:t>
                    </m:r>
                    <m:sSub>
                      <m:sSubPr>
                        <m:ctrlPr>
                          <a:rPr lang="en-US" sz="43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4300" b="0" i="1" smtClean="0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sz="4300" b="0" i="1" smtClean="0">
                            <a:latin typeface="Cambria Math"/>
                          </a:rPr>
                          <m:t>𝑎</m:t>
                        </m:r>
                      </m:sub>
                    </m:sSub>
                    <m:groupChr>
                      <m:groupChrPr>
                        <m:chr m:val="⏞"/>
                        <m:pos m:val="top"/>
                        <m:vertJc m:val="bot"/>
                        <m:ctrlPr>
                          <a:rPr lang="en-US" sz="4300" i="1">
                            <a:latin typeface="Cambria Math"/>
                          </a:rPr>
                        </m:ctrlPr>
                      </m:groupChrPr>
                      <m:e>
                        <m:r>
                          <m:rPr>
                            <m:sty m:val="p"/>
                          </m:rPr>
                          <a:rPr lang="en-US" sz="4300">
                            <a:latin typeface="Cambria Math"/>
                          </a:rPr>
                          <m:t>S</m:t>
                        </m:r>
                        <m:d>
                          <m:dPr>
                            <m:ctrlPr>
                              <a:rPr lang="en-US" sz="43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4300" b="1" i="1">
                                <a:latin typeface="Cambria Math"/>
                              </a:rPr>
                              <m:t>𝒂</m:t>
                            </m:r>
                          </m:e>
                        </m:d>
                      </m:e>
                    </m:groupChr>
                  </m:oMath>
                </a14:m>
                <a:r>
                  <a:rPr lang="en-US" sz="4300" i="1" dirty="0" smtClean="0"/>
                  <a:t>  And </a:t>
                </a:r>
                <a:r>
                  <a:rPr lang="en-US" sz="4300" i="1" dirty="0" err="1" smtClean="0"/>
                  <a:t>arised</a:t>
                </a:r>
                <a:r>
                  <a:rPr lang="en-US" sz="4300" i="1" dirty="0" smtClean="0"/>
                  <a:t> optimization problem can be non-convex.</a:t>
                </a:r>
              </a:p>
              <a:p>
                <a:pPr marL="118872" indent="0">
                  <a:buNone/>
                </a:pPr>
                <a:endParaRPr lang="en-US" sz="4300" i="1" dirty="0" smtClean="0"/>
              </a:p>
              <a:p>
                <a:pPr marL="118872" indent="0">
                  <a:buNone/>
                </a:pPr>
                <a:r>
                  <a:rPr lang="en-US" sz="4300" i="1" dirty="0" smtClean="0"/>
                  <a:t>“it’s more easy to define things then to solve things” – </a:t>
                </a:r>
                <a:r>
                  <a:rPr lang="en-US" sz="4300" i="1" dirty="0" err="1" smtClean="0"/>
                  <a:t>J.Friedman</a:t>
                </a:r>
                <a:endParaRPr lang="en-US" sz="4300" i="1" u="sng" dirty="0" smtClean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b="-9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Таблица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6878878"/>
                  </p:ext>
                </p:extLst>
              </p:nvPr>
            </p:nvGraphicFramePr>
            <p:xfrm>
              <a:off x="611560" y="3364496"/>
              <a:ext cx="7200800" cy="19148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4106"/>
                    <a:gridCol w="4386694"/>
                  </a:tblGrid>
                  <a:tr h="264004"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name</a:t>
                          </a:r>
                          <a:endParaRPr lang="ru-RU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i="1" dirty="0" smtClean="0"/>
                            <a:t>Math form</a:t>
                          </a:r>
                          <a:endParaRPr lang="en-US" sz="1200" i="1" dirty="0"/>
                        </a:p>
                      </a:txBody>
                      <a:tcPr/>
                    </a:tc>
                  </a:tr>
                  <a:tr h="277938">
                    <a:tc>
                      <a:txBody>
                        <a:bodyPr/>
                        <a:lstStyle/>
                        <a:p>
                          <a:r>
                            <a:rPr lang="en-US" sz="1200" b="1" i="1" dirty="0" smtClean="0"/>
                            <a:t>prediction risk </a:t>
                          </a:r>
                          <a:endParaRPr lang="ru-RU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 smtClean="0"/>
                            <a:t>functional in form</a:t>
                          </a:r>
                          <a:r>
                            <a:rPr lang="en-US" sz="1200" b="1" i="1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1" i="1">
                                  <a:latin typeface="Cambria Math"/>
                                </a:rPr>
                                <m:t>𝑹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𝐹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/>
                                    </a:rPr>
                                    <m:t>𝑥𝑦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sz="12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1200" i="1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sz="12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12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𝐹</m:t>
                              </m:r>
                              <m:r>
                                <a:rPr lang="en-US" sz="12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12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1200" i="1">
                                  <a:latin typeface="Cambria Math"/>
                                </a:rPr>
                                <m:t>))</m:t>
                              </m:r>
                            </m:oMath>
                          </a14:m>
                          <a:r>
                            <a:rPr lang="en-US" sz="1200" i="1" dirty="0"/>
                            <a:t> </a:t>
                          </a:r>
                          <a:r>
                            <a:rPr lang="en-US" sz="1200" i="1" dirty="0" smtClean="0"/>
                            <a:t>)</a:t>
                          </a:r>
                          <a:endParaRPr lang="en-US" sz="1200" i="1" dirty="0"/>
                        </a:p>
                      </a:txBody>
                      <a:tcPr/>
                    </a:tc>
                  </a:tr>
                  <a:tr h="264004">
                    <a:tc>
                      <a:txBody>
                        <a:bodyPr/>
                        <a:lstStyle/>
                        <a:p>
                          <a:r>
                            <a:rPr lang="en-US" sz="1200" b="1" i="1" dirty="0" smtClean="0"/>
                            <a:t>optimal </a:t>
                          </a:r>
                          <a:r>
                            <a:rPr lang="en-US" sz="1200" b="1" i="1" dirty="0"/>
                            <a:t>or target function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200" b="1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1" i="1">
                                      <a:latin typeface="Cambria Math"/>
                                    </a:rPr>
                                    <m:t>𝑭</m:t>
                                  </m:r>
                                </m:e>
                                <m:sup>
                                  <m:r>
                                    <a:rPr lang="en-US" sz="1200" b="1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p>
                            </m:oMath>
                          </a14:m>
                          <a:endParaRPr lang="ru-RU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/>
                                      </a:rPr>
                                      <m:t>𝐹</m:t>
                                    </m:r>
                                  </m:e>
                                  <m:sup>
                                    <m:r>
                                      <a:rPr lang="en-US" sz="1200">
                                        <a:latin typeface="Cambria Math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sz="1200" i="1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200" i="1">
                                    <a:latin typeface="Cambria Math"/>
                                  </a:rPr>
                                  <m:t>𝑎𝑟𝑔𝑚𝑖</m:t>
                                </m:r>
                                <m:sSub>
                                  <m:sSubPr>
                                    <m:ctrlPr>
                                      <a:rPr lang="ru-RU" sz="12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/>
                                      </a:rPr>
                                      <m:t>𝐹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/>
                                  </a:rPr>
                                  <m:t>𝑅</m:t>
                                </m:r>
                                <m:r>
                                  <a:rPr lang="en-US" sz="1200" i="1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sz="1200" i="1">
                                    <a:latin typeface="Cambria Math"/>
                                  </a:rPr>
                                  <m:t>𝐹</m:t>
                                </m:r>
                                <m:r>
                                  <a:rPr lang="en-US" sz="1200" i="1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i="1" u="sng" dirty="0"/>
                        </a:p>
                      </a:txBody>
                      <a:tcPr/>
                    </a:tc>
                  </a:tr>
                  <a:tr h="277938">
                    <a:tc>
                      <a:txBody>
                        <a:bodyPr/>
                        <a:lstStyle/>
                        <a:p>
                          <a:r>
                            <a:rPr lang="en-US" sz="1200" b="1" i="1" dirty="0" smtClean="0"/>
                            <a:t>score on population </a:t>
                          </a:r>
                          <a:endParaRPr lang="ru-RU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200" b="1" i="1" smtClean="0">
                                  <a:latin typeface="Cambria Math"/>
                                </a:rPr>
                                <m:t>𝑺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 smtClean="0"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/>
                                    </a:rPr>
                                    <m:t>𝑥𝑦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sz="12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1200" b="0" i="1" smtClean="0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sz="12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latin typeface="Cambria Math"/>
                                </a:rPr>
                                <m:t>𝐹</m:t>
                              </m:r>
                              <m:r>
                                <a:rPr lang="en-US" sz="12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12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1200" b="0" i="1" smtClean="0">
                                  <a:latin typeface="Cambria Math"/>
                                </a:rPr>
                                <m:t>;</m:t>
                              </m:r>
                              <m:r>
                                <a:rPr lang="en-US" sz="1200" b="1" i="1" smtClean="0">
                                  <a:latin typeface="Cambria Math"/>
                                </a:rPr>
                                <m:t>𝒂</m:t>
                              </m:r>
                              <m:r>
                                <a:rPr lang="en-US" sz="1200" b="0" i="1" smtClean="0">
                                  <a:latin typeface="Cambria Math"/>
                                </a:rPr>
                                <m:t>))</m:t>
                              </m:r>
                            </m:oMath>
                          </a14:m>
                          <a:r>
                            <a:rPr lang="en-US" sz="1200" i="1" dirty="0" smtClean="0"/>
                            <a:t> </a:t>
                          </a:r>
                        </a:p>
                      </a:txBody>
                      <a:tcPr/>
                    </a:tc>
                  </a:tr>
                  <a:tr h="758951">
                    <a:tc>
                      <a:txBody>
                        <a:bodyPr/>
                        <a:lstStyle/>
                        <a:p>
                          <a:r>
                            <a:rPr lang="en-US" sz="1200" b="1" i="1" dirty="0" smtClean="0"/>
                            <a:t>score </a:t>
                          </a:r>
                          <a:r>
                            <a:rPr lang="en-US" sz="1200" b="1" i="1" dirty="0"/>
                            <a:t>on data. Often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1" i="1">
                                  <a:latin typeface="Cambria Math"/>
                                </a:rPr>
                                <m:t>𝒍</m:t>
                              </m:r>
                              <m:r>
                                <a:rPr lang="en-US" sz="1200" b="1" i="1">
                                  <a:latin typeface="Cambria Math"/>
                                  <a:ea typeface="Cambria Math"/>
                                </a:rPr>
                                <m:t>≠</m:t>
                              </m:r>
                              <m:r>
                                <a:rPr lang="en-US" sz="1200" b="1" i="1">
                                  <a:latin typeface="Cambria Math"/>
                                  <a:ea typeface="Cambria Math"/>
                                </a:rPr>
                                <m:t>𝑳</m:t>
                              </m:r>
                            </m:oMath>
                          </a14:m>
                          <a:r>
                            <a:rPr lang="en-US" sz="1200" b="1" i="1" dirty="0" smtClean="0"/>
                            <a:t> </a:t>
                          </a:r>
                          <a:endParaRPr lang="ru-RU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groupChr>
                                  <m:groupChrPr>
                                    <m:chr m:val="⏞"/>
                                    <m:pos m:val="top"/>
                                    <m:vertJc m:val="bot"/>
                                    <m:ctrlPr>
                                      <a:rPr lang="en-US" sz="1200" b="0" i="1" smtClean="0">
                                        <a:latin typeface="Cambria Math"/>
                                      </a:rPr>
                                    </m:ctrlPr>
                                  </m:groupChr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200">
                                        <a:latin typeface="Cambria Math"/>
                                      </a:rPr>
                                      <m:t>S</m:t>
                                    </m:r>
                                    <m:d>
                                      <m:dPr>
                                        <m:ctrlPr>
                                          <a:rPr lang="en-US" sz="12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1" i="1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</m:d>
                                  </m:e>
                                </m:groupChr>
                                <m:r>
                                  <a:rPr lang="en-US" sz="1200" i="1"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200" b="0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latin typeface="Cambria Math"/>
                                      </a:rPr>
                                      <m:t>𝑁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US" sz="1200" i="1" smtClean="0"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1200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sz="1200" b="0" i="1" smtClean="0">
                                        <a:latin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200" b="0" i="1" smtClean="0">
                                        <a:latin typeface="Cambria Math"/>
                                      </a:rPr>
                                      <m:t>𝑁</m:t>
                                    </m:r>
                                  </m:sup>
                                  <m:e>
                                    <m:r>
                                      <a:rPr lang="en-US" sz="1200" i="1">
                                        <a:latin typeface="Cambria Math"/>
                                      </a:rPr>
                                      <m:t>𝑙</m:t>
                                    </m:r>
                                    <m:r>
                                      <a:rPr lang="en-US" sz="1200" i="1"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en-US" sz="1200" i="1">
                                        <a:latin typeface="Cambria Math"/>
                                      </a:rPr>
                                      <m:t>𝑦</m:t>
                                    </m:r>
                                    <m:r>
                                      <a:rPr lang="en-US" sz="1200" i="1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200" i="1">
                                        <a:latin typeface="Cambria Math"/>
                                      </a:rPr>
                                      <m:t>𝐹</m:t>
                                    </m:r>
                                    <m:r>
                                      <a:rPr lang="en-US" sz="1200" i="1"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en-US" sz="1200" i="1"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a:rPr lang="en-US" sz="1200" i="1">
                                        <a:latin typeface="Cambria Math"/>
                                      </a:rPr>
                                      <m:t>;</m:t>
                                    </m:r>
                                    <m:r>
                                      <a:rPr lang="en-US" sz="1200" b="1" i="1">
                                        <a:latin typeface="Cambria Math"/>
                                      </a:rPr>
                                      <m:t>𝒂</m:t>
                                    </m:r>
                                    <m:r>
                                      <a:rPr lang="en-US" sz="1200" i="1">
                                        <a:latin typeface="Cambria Math"/>
                                      </a:rPr>
                                      <m:t>)</m:t>
                                    </m:r>
                                  </m:e>
                                </m:nary>
                                <m:r>
                                  <a:rPr lang="en-US" sz="1200" b="0" i="1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sz="1200" b="0" i="1" smtClean="0">
                                    <a:latin typeface="Cambria Math"/>
                                    <a:ea typeface="Cambria Math"/>
                                  </a:rPr>
                                  <m:t>𝜆</m:t>
                                </m:r>
                                <m:r>
                                  <a:rPr lang="en-US" sz="1200" b="0" i="1" smtClean="0">
                                    <a:latin typeface="Cambria Math"/>
                                    <a:ea typeface="Cambria Math"/>
                                  </a:rPr>
                                  <m:t>𝑃</m:t>
                                </m:r>
                                <m:r>
                                  <a:rPr lang="en-US" sz="1200" b="0" i="1" smtClean="0"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en-US" sz="1200" b="0" i="1" smtClean="0">
                                    <a:latin typeface="Cambria Math"/>
                                    <a:ea typeface="Cambria Math"/>
                                  </a:rPr>
                                  <m:t>𝑎</m:t>
                                </m:r>
                                <m:r>
                                  <a:rPr lang="en-US" sz="1200" b="0" i="1" smtClean="0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200" dirty="0" smtClean="0"/>
                        </a:p>
                        <a:p>
                          <a:pPr algn="l"/>
                          <a:r>
                            <a:rPr kumimoji="0" lang="en-US" sz="12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(P(a) allow incorporate knowledge about model parameters)</a:t>
                          </a:r>
                          <a:endParaRPr lang="en-US" sz="1200" dirty="0" smtClean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4" name="Таблица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6878878"/>
                  </p:ext>
                </p:extLst>
              </p:nvPr>
            </p:nvGraphicFramePr>
            <p:xfrm>
              <a:off x="611560" y="3364496"/>
              <a:ext cx="7200800" cy="191484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14106"/>
                    <a:gridCol w="4386694"/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name</a:t>
                          </a:r>
                          <a:endParaRPr lang="ru-RU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i="1" dirty="0" smtClean="0"/>
                            <a:t>Math form</a:t>
                          </a:r>
                          <a:endParaRPr lang="en-US" sz="1200" i="1" dirty="0"/>
                        </a:p>
                      </a:txBody>
                      <a:tcPr/>
                    </a:tc>
                  </a:tr>
                  <a:tr h="288798">
                    <a:tc>
                      <a:txBody>
                        <a:bodyPr/>
                        <a:lstStyle/>
                        <a:p>
                          <a:r>
                            <a:rPr lang="en-US" sz="1200" b="1" i="1" dirty="0" smtClean="0"/>
                            <a:t>prediction risk </a:t>
                          </a:r>
                          <a:endParaRPr lang="ru-RU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64167" t="-97872" b="-491489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t="-206667" r="-155844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64167" t="-206667" b="-413333"/>
                          </a:stretch>
                        </a:blipFill>
                      </a:tcPr>
                    </a:tc>
                  </a:tr>
                  <a:tr h="288798">
                    <a:tc>
                      <a:txBody>
                        <a:bodyPr/>
                        <a:lstStyle/>
                        <a:p>
                          <a:r>
                            <a:rPr lang="en-US" sz="1200" b="1" i="1" dirty="0" smtClean="0"/>
                            <a:t>score on population </a:t>
                          </a:r>
                          <a:endParaRPr lang="ru-RU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64167" t="-287500" b="-287500"/>
                          </a:stretch>
                        </a:blipFill>
                      </a:tcPr>
                    </a:tc>
                  </a:tr>
                  <a:tr h="78860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t="-144186" r="-155844" b="-6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64167" t="-144186" b="-697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1567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1. </a:t>
            </a:r>
            <a:r>
              <a:rPr lang="en-US" sz="3600" dirty="0" smtClean="0"/>
              <a:t>Some statistical problems around ML</a:t>
            </a:r>
            <a:endParaRPr lang="ru-RU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75191"/>
                <a:ext cx="8229600" cy="4625609"/>
              </a:xfrm>
            </p:spPr>
            <p:txBody>
              <a:bodyPr>
                <a:noAutofit/>
              </a:bodyPr>
              <a:lstStyle/>
              <a:p>
                <a:pPr marL="118872" indent="0">
                  <a:buNone/>
                </a:pPr>
                <a:r>
                  <a:rPr lang="en-US" sz="1600" dirty="0" smtClean="0"/>
                  <a:t>1</a:t>
                </a:r>
                <a:r>
                  <a:rPr lang="en-US" sz="1600" dirty="0" smtClean="0"/>
                  <a:t>.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</a:rPr>
                      <m:t>𝑋</m:t>
                    </m:r>
                    <m:r>
                      <a:rPr lang="en-US" sz="1600" i="1">
                        <a:latin typeface="Cambria Math"/>
                      </a:rPr>
                      <m:t>→</m:t>
                    </m:r>
                    <m:r>
                      <a:rPr lang="en-US" sz="1600" i="1">
                        <a:latin typeface="Cambria Math"/>
                      </a:rPr>
                      <m:t>𝑌</m:t>
                    </m:r>
                  </m:oMath>
                </a14:m>
                <a:r>
                  <a:rPr lang="en-US" sz="1600" dirty="0" smtClean="0"/>
                  <a:t> is not a real dependency, but in fact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</a:rPr>
                      <m:t>𝑋</m:t>
                    </m:r>
                    <m:r>
                      <a:rPr lang="en-US" sz="1600" b="0" i="1" smtClean="0">
                        <a:latin typeface="Cambria Math"/>
                      </a:rPr>
                      <m:t>,</m:t>
                    </m:r>
                    <m:r>
                      <a:rPr lang="en-US" sz="1600" b="1" i="1" smtClean="0">
                        <a:latin typeface="Cambria Math"/>
                      </a:rPr>
                      <m:t>𝒁</m:t>
                    </m:r>
                    <m:r>
                      <a:rPr lang="en-US" sz="1600" i="1">
                        <a:latin typeface="Cambria Math"/>
                      </a:rPr>
                      <m:t>→</m:t>
                    </m:r>
                    <m:r>
                      <a:rPr lang="en-US" sz="1600" i="1">
                        <a:latin typeface="Cambria Math"/>
                      </a:rPr>
                      <m:t>𝑌</m:t>
                    </m:r>
                  </m:oMath>
                </a14:m>
                <a:endParaRPr lang="en-US" sz="1600" dirty="0" smtClean="0"/>
              </a:p>
              <a:p>
                <a:pPr marL="633222" indent="-514350">
                  <a:buAutoNum type="arabicPeriod"/>
                </a:pPr>
                <a:endParaRPr lang="en-US" sz="1600" dirty="0" smtClean="0"/>
              </a:p>
              <a:p>
                <a:pPr marL="118872" indent="0">
                  <a:buNone/>
                </a:pPr>
                <a:r>
                  <a:rPr lang="en-US" sz="1600" dirty="0" smtClean="0">
                    <a:solidFill>
                      <a:srgbClr val="7030A0"/>
                    </a:solidFill>
                  </a:rPr>
                  <a:t>2. When we fixed X there is distribution of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7030A0"/>
                        </a:solidFill>
                        <a:latin typeface="Cambria Math"/>
                      </a:rPr>
                      <m:t>𝑌</m:t>
                    </m:r>
                    <m:r>
                      <a:rPr lang="en-US" sz="1600">
                        <a:solidFill>
                          <a:srgbClr val="7030A0"/>
                        </a:solidFill>
                        <a:latin typeface="Cambria Math"/>
                      </a:rPr>
                      <m:t>|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rgbClr val="7030A0"/>
                        </a:solidFill>
                        <a:latin typeface="Cambria Math"/>
                      </a:rPr>
                      <m:t>X</m:t>
                    </m:r>
                  </m:oMath>
                </a14:m>
                <a:r>
                  <a:rPr lang="en-US" sz="1600" dirty="0" smtClean="0">
                    <a:solidFill>
                      <a:srgbClr val="7030A0"/>
                    </a:solidFill>
                  </a:rPr>
                  <a:t>. But </a:t>
                </a:r>
                <a:r>
                  <a:rPr lang="en-US" sz="1600" b="1" dirty="0" smtClean="0">
                    <a:solidFill>
                      <a:srgbClr val="7030A0"/>
                    </a:solidFill>
                  </a:rPr>
                  <a:t>nobody predicts </a:t>
                </a:r>
                <a:r>
                  <a:rPr lang="en-US" sz="1600" b="1" dirty="0" smtClean="0">
                    <a:solidFill>
                      <a:srgbClr val="7030A0"/>
                    </a:solidFill>
                  </a:rPr>
                  <a:t>it </a:t>
                </a:r>
                <a:r>
                  <a:rPr lang="en-US" sz="1600" dirty="0" smtClean="0">
                    <a:solidFill>
                      <a:srgbClr val="7030A0"/>
                    </a:solidFill>
                  </a:rPr>
                  <a:t>(what is predicted is </a:t>
                </a:r>
                <a:r>
                  <a:rPr lang="en-US" sz="1600" dirty="0" smtClean="0">
                    <a:solidFill>
                      <a:srgbClr val="7030A0"/>
                    </a:solidFill>
                  </a:rPr>
                  <a:t>only E[Y|X])</a:t>
                </a:r>
                <a:endParaRPr lang="en-US" sz="1600" dirty="0" smtClean="0">
                  <a:solidFill>
                    <a:srgbClr val="7030A0"/>
                  </a:solidFill>
                </a:endParaRPr>
              </a:p>
              <a:p>
                <a:pPr marL="118872" indent="0">
                  <a:buNone/>
                </a:pPr>
                <a:endParaRPr lang="en-US" sz="1600" dirty="0">
                  <a:solidFill>
                    <a:srgbClr val="7030A0"/>
                  </a:solidFill>
                </a:endParaRPr>
              </a:p>
              <a:p>
                <a:pPr marL="118872" indent="0">
                  <a:buNone/>
                </a:pPr>
                <a:r>
                  <a:rPr lang="en-US" sz="1600" dirty="0" smtClean="0">
                    <a:solidFill>
                      <a:srgbClr val="7030A0"/>
                    </a:solidFill>
                  </a:rPr>
                  <a:t>3. Is distribution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7030A0"/>
                        </a:solidFill>
                        <a:latin typeface="Cambria Math"/>
                      </a:rPr>
                      <m:t>𝑌</m:t>
                    </m:r>
                    <m:r>
                      <a:rPr lang="en-US" sz="1600" b="0" i="0" smtClean="0">
                        <a:solidFill>
                          <a:srgbClr val="7030A0"/>
                        </a:solidFill>
                        <a:latin typeface="Cambria Math"/>
                      </a:rPr>
                      <m:t>|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7030A0"/>
                        </a:solidFill>
                        <a:latin typeface="Cambria Math"/>
                      </a:rPr>
                      <m:t>X</m:t>
                    </m:r>
                    <m:r>
                      <a:rPr lang="en-US" sz="1600" b="0" i="0" smtClean="0">
                        <a:solidFill>
                          <a:srgbClr val="7030A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1600" dirty="0" smtClean="0">
                    <a:solidFill>
                      <a:srgbClr val="7030A0"/>
                    </a:solidFill>
                  </a:rPr>
                  <a:t>it symmetric –  </a:t>
                </a:r>
                <a:r>
                  <a:rPr lang="en-US" sz="1600" b="1" dirty="0" smtClean="0">
                    <a:solidFill>
                      <a:srgbClr val="7030A0"/>
                    </a:solidFill>
                  </a:rPr>
                  <a:t>nobody knows</a:t>
                </a:r>
                <a:r>
                  <a:rPr lang="en-US" sz="1600" dirty="0" smtClean="0">
                    <a:solidFill>
                      <a:srgbClr val="7030A0"/>
                    </a:solidFill>
                  </a:rPr>
                  <a:t>. But everybody assumed this.</a:t>
                </a:r>
              </a:p>
              <a:p>
                <a:pPr marL="633222" indent="-514350">
                  <a:buFont typeface="Wingdings 2"/>
                  <a:buAutoNum type="arabicPeriod"/>
                </a:pPr>
                <a:endParaRPr lang="en-US" sz="1600" dirty="0" smtClean="0">
                  <a:solidFill>
                    <a:srgbClr val="7030A0"/>
                  </a:solidFill>
                </a:endParaRPr>
              </a:p>
              <a:p>
                <a:pPr marL="118872" indent="0">
                  <a:buNone/>
                </a:pPr>
                <a:r>
                  <a:rPr lang="en-US" sz="1600" dirty="0" smtClean="0">
                    <a:solidFill>
                      <a:srgbClr val="7030A0"/>
                    </a:solidFill>
                  </a:rPr>
                  <a:t>4.Is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7030A0"/>
                        </a:solidFill>
                        <a:latin typeface="Cambria Math"/>
                      </a:rPr>
                      <m:t>D</m:t>
                    </m:r>
                    <m:r>
                      <a:rPr lang="en-US" sz="1600" b="0" i="0" smtClean="0">
                        <a:solidFill>
                          <a:srgbClr val="7030A0"/>
                        </a:solidFill>
                        <a:latin typeface="Cambria Math"/>
                      </a:rPr>
                      <m:t>[</m:t>
                    </m:r>
                    <m:r>
                      <a:rPr lang="en-US" sz="1600" i="1">
                        <a:solidFill>
                          <a:srgbClr val="7030A0"/>
                        </a:solidFill>
                        <a:latin typeface="Cambria Math"/>
                      </a:rPr>
                      <m:t>𝑌</m:t>
                    </m:r>
                    <m:r>
                      <a:rPr lang="en-US" sz="1600">
                        <a:solidFill>
                          <a:srgbClr val="7030A0"/>
                        </a:solidFill>
                        <a:latin typeface="Cambria Math"/>
                      </a:rPr>
                      <m:t>|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rgbClr val="7030A0"/>
                        </a:solidFill>
                        <a:latin typeface="Cambria Math"/>
                      </a:rPr>
                      <m:t>X</m:t>
                    </m:r>
                    <m:r>
                      <a:rPr lang="en-US" sz="1600" b="0" i="0" smtClean="0">
                        <a:solidFill>
                          <a:srgbClr val="7030A0"/>
                        </a:solidFill>
                        <a:latin typeface="Cambria Math"/>
                      </a:rPr>
                      <m:t>]</m:t>
                    </m:r>
                  </m:oMath>
                </a14:m>
                <a:r>
                  <a:rPr lang="en-US" sz="1600" dirty="0" smtClean="0">
                    <a:solidFill>
                      <a:srgbClr val="7030A0"/>
                    </a:solidFill>
                  </a:rPr>
                  <a:t> depends on X – maybe. </a:t>
                </a:r>
                <a:r>
                  <a:rPr lang="en-US" sz="1600" dirty="0" smtClean="0">
                    <a:solidFill>
                      <a:srgbClr val="7030A0"/>
                    </a:solidFill>
                  </a:rPr>
                  <a:t>But </a:t>
                </a:r>
                <a:r>
                  <a:rPr lang="en-US" sz="1600" dirty="0" smtClean="0">
                    <a:solidFill>
                      <a:srgbClr val="7030A0"/>
                    </a:solidFill>
                  </a:rPr>
                  <a:t>it’s very hard to model </a:t>
                </a:r>
                <a:r>
                  <a:rPr lang="en-US" sz="1600" dirty="0" smtClean="0">
                    <a:solidFill>
                      <a:srgbClr val="7030A0"/>
                    </a:solidFill>
                  </a:rPr>
                  <a:t>– </a:t>
                </a:r>
                <a:r>
                  <a:rPr lang="en-US" sz="1600" b="1" dirty="0" smtClean="0">
                    <a:solidFill>
                      <a:srgbClr val="7030A0"/>
                    </a:solidFill>
                  </a:rPr>
                  <a:t>nobody go into such hard thing</a:t>
                </a:r>
                <a:r>
                  <a:rPr lang="en-US" sz="1600" dirty="0" smtClean="0">
                    <a:solidFill>
                      <a:srgbClr val="7030A0"/>
                    </a:solidFill>
                  </a:rPr>
                  <a:t>.</a:t>
                </a:r>
              </a:p>
              <a:p>
                <a:pPr marL="118872" indent="0">
                  <a:buNone/>
                </a:pPr>
                <a:endParaRPr lang="en-US" sz="1600" dirty="0" smtClean="0"/>
              </a:p>
              <a:p>
                <a:pPr marL="118872" indent="0">
                  <a:buNone/>
                </a:pPr>
                <a:r>
                  <a:rPr lang="en-US" sz="1600" dirty="0" smtClean="0"/>
                  <a:t>5. </a:t>
                </a:r>
                <a:r>
                  <a:rPr lang="en-US" sz="1600" dirty="0" err="1" smtClean="0"/>
                  <a:t>J.Friedman</a:t>
                </a:r>
                <a:r>
                  <a:rPr lang="en-US" sz="1600" dirty="0" smtClean="0"/>
                  <a:t> mentioned that both (2,3,4) are not even remotely true if look too </a:t>
                </a:r>
                <a:r>
                  <a:rPr lang="en-US" sz="1600" dirty="0" smtClean="0"/>
                  <a:t>closely </a:t>
                </a:r>
                <a:endParaRPr lang="en-US" sz="1600" dirty="0" smtClean="0"/>
              </a:p>
              <a:p>
                <a:pPr marL="118872" indent="0">
                  <a:buNone/>
                </a:pPr>
                <a:endParaRPr lang="en-US" sz="1600" dirty="0"/>
              </a:p>
              <a:p>
                <a:pPr marL="118872" indent="0">
                  <a:buNone/>
                </a:pPr>
                <a:r>
                  <a:rPr lang="en-US" sz="1600" dirty="0" smtClean="0"/>
                  <a:t>6. We </a:t>
                </a:r>
                <a:r>
                  <a:rPr lang="en-US" sz="1600" b="1" dirty="0" smtClean="0"/>
                  <a:t>hope future looks like the past</a:t>
                </a:r>
                <a:r>
                  <a:rPr lang="en-US" sz="1600" dirty="0" smtClean="0"/>
                  <a:t> (and nothing have been changes inside model)  and we can use </a:t>
                </a:r>
                <a:r>
                  <a:rPr lang="en-US" sz="1600" dirty="0" smtClean="0"/>
                  <a:t>cross-validation to </a:t>
                </a:r>
                <a:r>
                  <a:rPr lang="en-US" sz="1600" dirty="0" smtClean="0"/>
                  <a:t>estimate parameters</a:t>
                </a:r>
                <a:r>
                  <a:rPr lang="en-US" sz="1600" dirty="0" smtClean="0"/>
                  <a:t>. </a:t>
                </a:r>
              </a:p>
              <a:p>
                <a:r>
                  <a:rPr lang="en-US" sz="1600" dirty="0" smtClean="0"/>
                  <a:t>Z </a:t>
                </a:r>
                <a:r>
                  <a:rPr lang="en-US" sz="1600" dirty="0" err="1" smtClean="0"/>
                  <a:t>behavs</a:t>
                </a:r>
                <a:r>
                  <a:rPr lang="en-US" sz="1600" dirty="0" smtClean="0"/>
                  <a:t> is </a:t>
                </a:r>
                <a:r>
                  <a:rPr lang="en-US" sz="1600" dirty="0" err="1" smtClean="0"/>
                  <a:t>uncontrolling</a:t>
                </a:r>
                <a:r>
                  <a:rPr lang="en-US" sz="1600" dirty="0" smtClean="0"/>
                  <a:t> – and it’s just “fluctuation” for sample</a:t>
                </a:r>
              </a:p>
              <a:p>
                <a:r>
                  <a:rPr lang="en-US" sz="1600" dirty="0" smtClean="0"/>
                  <a:t>Something inside (X,Y) distribution have changed - </a:t>
                </a:r>
                <a:r>
                  <a:rPr lang="en-US" sz="1600" i="1" dirty="0" smtClean="0"/>
                  <a:t>concept drift</a:t>
                </a:r>
                <a:endParaRPr lang="en-US" sz="1600" dirty="0" smtClean="0"/>
              </a:p>
            </p:txBody>
          </p:sp>
        </mc:Choice>
        <mc:Fallback>
          <p:sp>
            <p:nvSpPr>
              <p:cNvPr id="4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75191"/>
                <a:ext cx="8229600" cy="4625609"/>
              </a:xfrm>
              <a:blipFill rotWithShape="1">
                <a:blip r:embed="rId2"/>
                <a:stretch>
                  <a:fillRect r="-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2649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1. Some engineering/math problems around ML</a:t>
            </a:r>
            <a:endParaRPr lang="ru-RU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Usually we </a:t>
                </a:r>
                <a:r>
                  <a:rPr lang="en-US" dirty="0"/>
                  <a:t>fit not to real samples of signal, but really into (signal + noise</a:t>
                </a:r>
                <a:r>
                  <a:rPr lang="en-US" dirty="0" smtClean="0"/>
                  <a:t>)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We </a:t>
                </a:r>
                <a:r>
                  <a:rPr lang="en-US" dirty="0"/>
                  <a:t>in general shouldn’t believe a lot to provided </a:t>
                </a:r>
                <a:r>
                  <a:rPr lang="en-US" dirty="0" smtClean="0"/>
                  <a:t>data from user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Complexity(size</a:t>
                </a:r>
                <a:r>
                  <a:rPr lang="en-US" dirty="0"/>
                  <a:t>) of function space </a:t>
                </a:r>
                <a:r>
                  <a:rPr lang="en-US" dirty="0" smtClean="0"/>
                  <a:t>from which we will pick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𝑋</m:t>
                    </m:r>
                    <m:r>
                      <a:rPr lang="en-US" b="0" i="1" smtClean="0">
                        <a:latin typeface="Cambria Math"/>
                      </a:rPr>
                      <m:t>→</m:t>
                    </m:r>
                    <m:r>
                      <a:rPr lang="en-US" b="0" i="1" smtClean="0">
                        <a:latin typeface="Cambria Math"/>
                      </a:rPr>
                      <m:t>𝑌</m:t>
                    </m:r>
                  </m:oMath>
                </a14:m>
                <a:r>
                  <a:rPr lang="en-US" dirty="0" smtClean="0"/>
                  <a:t> can </a:t>
                </a:r>
                <a:r>
                  <a:rPr lang="en-US" dirty="0"/>
                  <a:t>affect </a:t>
                </a:r>
                <a:r>
                  <a:rPr lang="en-US" dirty="0" smtClean="0"/>
                  <a:t>into quality </a:t>
                </a:r>
                <a:r>
                  <a:rPr lang="en-US" dirty="0"/>
                  <a:t>of model. If we can perfectly </a:t>
                </a:r>
                <a:r>
                  <a:rPr lang="en-US" dirty="0" smtClean="0"/>
                  <a:t>“fit  </a:t>
                </a:r>
                <a:r>
                  <a:rPr lang="en-US" dirty="0" err="1" smtClean="0"/>
                  <a:t>provied</a:t>
                </a:r>
                <a:r>
                  <a:rPr lang="en-US" dirty="0" smtClean="0"/>
                  <a:t> data” it’s </a:t>
                </a:r>
                <a:r>
                  <a:rPr lang="en-US" dirty="0"/>
                  <a:t>reasonable to assume that function space </a:t>
                </a:r>
                <a:r>
                  <a:rPr lang="en-US" dirty="0" smtClean="0"/>
                  <a:t>is BIG. And it lead to some troubles as we will see</a:t>
                </a:r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2372" r="-16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48071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Модульная">
  <a:themeElements>
    <a:clrScheme name="Модульная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Модульная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Модуль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3685</TotalTime>
  <Words>6792</Words>
  <Application>Microsoft Office PowerPoint</Application>
  <PresentationFormat>Экран (4:3)</PresentationFormat>
  <Paragraphs>754</Paragraphs>
  <Slides>52</Slides>
  <Notes>25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52</vt:i4>
      </vt:variant>
    </vt:vector>
  </HeadingPairs>
  <TitlesOfParts>
    <vt:vector size="53" baseType="lpstr">
      <vt:lpstr>Модульная</vt:lpstr>
      <vt:lpstr>Topic:  “Story about decision trees based on lectures from one professor”  Konstantin Burlachenko    -kburlachenko@nvidia.com   -bruziuz@stanford.edu   -burlachenkok@gmail.com</vt:lpstr>
      <vt:lpstr>References</vt:lpstr>
      <vt:lpstr>Why Decision Trees?</vt:lpstr>
      <vt:lpstr>Several quotes before begin</vt:lpstr>
      <vt:lpstr>Plan for this presentation</vt:lpstr>
      <vt:lpstr>1.What supervised ML is “doing”</vt:lpstr>
      <vt:lpstr>1. What is Supervised Machine Learning</vt:lpstr>
      <vt:lpstr>1. Some statistical problems around ML</vt:lpstr>
      <vt:lpstr>1. Some engineering/math problems around ML</vt:lpstr>
      <vt:lpstr>1. Some math optimization problems around ML</vt:lpstr>
      <vt:lpstr>1. What is Machine Learning</vt:lpstr>
      <vt:lpstr>2. Search strategy</vt:lpstr>
      <vt:lpstr>2. Search strategy/about non-convexity</vt:lpstr>
      <vt:lpstr>3. Bias-Variance tradeoff</vt:lpstr>
      <vt:lpstr>3. Bias-Variance tradeoff</vt:lpstr>
      <vt:lpstr>3. Bias-Variance tradeoff</vt:lpstr>
      <vt:lpstr>3. Bias-Variance tradeoff</vt:lpstr>
      <vt:lpstr>Complete topics and plan for future</vt:lpstr>
      <vt:lpstr>4. Decision Trees/History</vt:lpstr>
      <vt:lpstr>4. Building blocks for Decision Trees/X decoupling </vt:lpstr>
      <vt:lpstr>4. Building blocks for Decision Trees/Data Matrix </vt:lpstr>
      <vt:lpstr>4. Building blocks for Decision Trees / Size of train set</vt:lpstr>
      <vt:lpstr>4. If X=x_1×x_2…×x_n what is x_i ?</vt:lpstr>
      <vt:lpstr>5. Decision Trees, regression case</vt:lpstr>
      <vt:lpstr>5. Decision Trees, regression/Model</vt:lpstr>
      <vt:lpstr>5. Decision Trees, regression/Score</vt:lpstr>
      <vt:lpstr>5. Decision Trees, regression/ Search Strategy(opt.problem solving)</vt:lpstr>
      <vt:lpstr>5. Decision Trees, regression/ Search Strategy(opt.problem solving)</vt:lpstr>
      <vt:lpstr>5. Decision Trees, regression/ Search Strategy(opt.problem solving)</vt:lpstr>
      <vt:lpstr>5. Decision Trees, regression/ Search Strategy(opt.problem solving)</vt:lpstr>
      <vt:lpstr>5. Decision Trees, regression/ Search Strategy(opt.problem solving)</vt:lpstr>
      <vt:lpstr>5. Decision Trees, regression/ Final Search Strategy</vt:lpstr>
      <vt:lpstr>5. Decision Trees, regression/ Why partially constant functions called a tree?</vt:lpstr>
      <vt:lpstr>6. Decision Trees,regression/ 3 main questions</vt:lpstr>
      <vt:lpstr>Split region as opt.problem </vt:lpstr>
      <vt:lpstr>Split region as opt.problem</vt:lpstr>
      <vt:lpstr>Q1:Which regions select to split within M regions? </vt:lpstr>
      <vt:lpstr>Q2: In which variable within a region perform a split ? </vt:lpstr>
      <vt:lpstr>Q2: How find best split point for one single variables?</vt:lpstr>
      <vt:lpstr>Q2: How find best split point for one single variables?</vt:lpstr>
      <vt:lpstr>Q2: How find best split point for one single variable which is catgorical</vt:lpstr>
      <vt:lpstr>Q2(Extra): How find best split point for one single variable which is circular</vt:lpstr>
      <vt:lpstr>Q3: When stop splitting ? </vt:lpstr>
      <vt:lpstr>Q3: When stop splitting ? Final idea</vt:lpstr>
      <vt:lpstr>Q3: When stop splitting ? Final idea</vt:lpstr>
      <vt:lpstr>CART. Final algorithm</vt:lpstr>
      <vt:lpstr>CART. How find cp.</vt:lpstr>
      <vt:lpstr>Summary.Advantages of  Trees</vt:lpstr>
      <vt:lpstr>Summary. Disdvantages of Trees</vt:lpstr>
      <vt:lpstr>Appendix A. Missing data</vt:lpstr>
      <vt:lpstr>Appendix A. Missing data.  Idea is exploit localized region</vt:lpstr>
      <vt:lpstr>Appendix B. Variable importance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"Место для формулы."</dc:title>
  <dc:creator>kburlachenko</dc:creator>
  <cp:lastModifiedBy>kburlachenko</cp:lastModifiedBy>
  <cp:revision>266</cp:revision>
  <dcterms:created xsi:type="dcterms:W3CDTF">2018-12-08T12:00:24Z</dcterms:created>
  <dcterms:modified xsi:type="dcterms:W3CDTF">2018-12-19T10:00:17Z</dcterms:modified>
</cp:coreProperties>
</file>